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  <p:sldMasterId id="2147483653" r:id="rId4"/>
    <p:sldMasterId id="2147483655" r:id="rId5"/>
    <p:sldMasterId id="2147483658" r:id="rId6"/>
    <p:sldMasterId id="2147483660" r:id="rId7"/>
    <p:sldMasterId id="2147483663" r:id="rId8"/>
  </p:sldMasterIdLst>
  <p:sldIdLst>
    <p:sldId id="256" r:id="rId9"/>
    <p:sldId id="257" r:id="rId10"/>
    <p:sldId id="278" r:id="rId11"/>
    <p:sldId id="259" r:id="rId12"/>
    <p:sldId id="294" r:id="rId13"/>
    <p:sldId id="261" r:id="rId14"/>
    <p:sldId id="274" r:id="rId15"/>
    <p:sldId id="263" r:id="rId16"/>
    <p:sldId id="264" r:id="rId17"/>
    <p:sldId id="275" r:id="rId18"/>
    <p:sldId id="266" r:id="rId19"/>
    <p:sldId id="267" r:id="rId20"/>
    <p:sldId id="268" r:id="rId21"/>
    <p:sldId id="295" r:id="rId22"/>
    <p:sldId id="276" r:id="rId23"/>
    <p:sldId id="287" r:id="rId24"/>
    <p:sldId id="281" r:id="rId25"/>
    <p:sldId id="285" r:id="rId26"/>
    <p:sldId id="291" r:id="rId27"/>
    <p:sldId id="283" r:id="rId28"/>
    <p:sldId id="284" r:id="rId29"/>
    <p:sldId id="293" r:id="rId30"/>
    <p:sldId id="277" r:id="rId31"/>
  </p:sldIdLst>
  <p:sldSz cx="12192000" cy="6858000"/>
  <p:notesSz cx="6858000" cy="9144000"/>
  <p:embeddedFontLst>
    <p:embeddedFont>
      <p:font typeface="Source Han Serif SC Regular" panose="02020900000000000000" charset="-122"/>
      <p:bold r:id="rId35"/>
    </p:embeddedFont>
    <p:embeddedFont>
      <p:font typeface="Source Han Serif" panose="02020400000000000000" charset="-122"/>
      <p:regular r:id="rId36"/>
    </p:embeddedFont>
    <p:embeddedFont>
      <p:font typeface="Source Han Serif SC Bold" panose="02020700000000000000" charset="-122"/>
      <p:bold r:id="rId37"/>
    </p:embeddedFont>
    <p:embeddedFont>
      <p:font typeface="Source Han Sans CN Bold Bold" panose="020B0800000000000000" charset="-122"/>
      <p:bold r:id="rId38"/>
    </p:embeddedFont>
    <p:embeddedFont>
      <p:font typeface="Source Han Sans CN Normal" panose="020B0400000000000000" charset="-122"/>
      <p:regular r:id="rId39"/>
    </p:embeddedFont>
    <p:embeddedFont>
      <p:font typeface="等线" panose="02010600030101010101" charset="-122"/>
      <p:regular r:id="rId40"/>
    </p:embeddedFont>
    <p:embeddedFont>
      <p:font typeface="华光粗黑_CNKI" panose="02000500000000000000" pitchFamily="2" charset="-122"/>
      <p:regular r:id="rId41"/>
    </p:embeddedFont>
    <p:embeddedFont>
      <p:font typeface="等线 Light" panose="02010600030101010101" charset="-122"/>
      <p:regular r:id="rId4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.png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3" Type="http://schemas.openxmlformats.org/officeDocument/2006/relationships/tags" Target="../tags/tag21.xml"/><Relationship Id="rId2" Type="http://schemas.openxmlformats.org/officeDocument/2006/relationships/image" Target="../media/image12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7219205" y="1711239"/>
            <a:ext cx="4675796" cy="467579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31830" y="3070225"/>
            <a:ext cx="1359535" cy="144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93692" y="1538513"/>
            <a:ext cx="3966302" cy="50008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9550618" y="880948"/>
            <a:ext cx="1179709" cy="11797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 flipV="1">
            <a:off x="9908002" y="1245832"/>
            <a:ext cx="464940" cy="44994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1761648"/>
            <a:ext cx="6933292" cy="3231637"/>
          </a:xfrm>
          <a:prstGeom prst="roundRect">
            <a:avLst>
              <a:gd name="adj" fmla="val 993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54143" y="2449082"/>
            <a:ext cx="6239087" cy="2010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粪便分析仪EMC核心技术解析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3"/>
            </p:custDataLst>
          </p:nvPr>
        </p:nvSpPr>
        <p:spPr>
          <a:xfrm>
            <a:off x="1257935" y="4777740"/>
            <a:ext cx="3113405" cy="3435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" panose="02020400000000000000" charset="-122"/>
                <a:ea typeface="Source Han Serif" panose="02020400000000000000" charset="-122"/>
                <a:cs typeface="Source Han Serif" panose="02020400000000000000" charset="-122"/>
              </a:rPr>
              <a:t>制作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" panose="02020400000000000000" charset="-122"/>
                <a:ea typeface="Source Han Serif" panose="02020400000000000000" charset="-122"/>
                <a:cs typeface="Source Han Serif" panose="02020400000000000000" charset="-122"/>
              </a:rPr>
              <a:t>：YINT FAE  2025.SEP  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erif" panose="02020400000000000000" charset="-122"/>
              <a:ea typeface="Source Han Serif" panose="02020400000000000000" charset="-122"/>
              <a:cs typeface="Source Han Serif" panose="02020400000000000000" charset="-122"/>
            </a:endParaRPr>
          </a:p>
        </p:txBody>
      </p:sp>
      <p:sp>
        <p:nvSpPr>
          <p:cNvPr id="29" name="标题 1"/>
          <p:cNvSpPr txBox="1"/>
          <p:nvPr>
            <p:custDataLst>
              <p:tags r:id="rId4"/>
            </p:custDataLst>
          </p:nvPr>
        </p:nvSpPr>
        <p:spPr>
          <a:xfrm>
            <a:off x="748138" y="4744819"/>
            <a:ext cx="409587" cy="409587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5"/>
            </p:custDataLst>
          </p:nvPr>
        </p:nvSpPr>
        <p:spPr>
          <a:xfrm>
            <a:off x="861418" y="4850481"/>
            <a:ext cx="183026" cy="19826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278294" y="2269774"/>
            <a:ext cx="676414" cy="228487"/>
          </a:xfrm>
          <a:custGeom>
            <a:avLst/>
            <a:gdLst>
              <a:gd name="connsiteX0" fmla="*/ 985324 w 1954210"/>
              <a:gd name="connsiteY0" fmla="*/ 0 h 1147870"/>
              <a:gd name="connsiteX1" fmla="*/ 1280281 w 1954210"/>
              <a:gd name="connsiteY1" fmla="*/ 0 h 1147870"/>
              <a:gd name="connsiteX2" fmla="*/ 1462005 w 1954210"/>
              <a:gd name="connsiteY2" fmla="*/ 574392 h 1147870"/>
              <a:gd name="connsiteX3" fmla="*/ 1280281 w 1954210"/>
              <a:gd name="connsiteY3" fmla="*/ 1147870 h 1147870"/>
              <a:gd name="connsiteX4" fmla="*/ 985324 w 1954210"/>
              <a:gd name="connsiteY4" fmla="*/ 1147870 h 1147870"/>
              <a:gd name="connsiteX5" fmla="*/ 1167960 w 1954210"/>
              <a:gd name="connsiteY5" fmla="*/ 574392 h 1147870"/>
              <a:gd name="connsiteX6" fmla="*/ 0 w 1954210"/>
              <a:gd name="connsiteY6" fmla="*/ 0 h 1147870"/>
              <a:gd name="connsiteX7" fmla="*/ 294045 w 1954210"/>
              <a:gd name="connsiteY7" fmla="*/ 0 h 1147870"/>
              <a:gd name="connsiteX8" fmla="*/ 475768 w 1954210"/>
              <a:gd name="connsiteY8" fmla="*/ 574392 h 1147870"/>
              <a:gd name="connsiteX9" fmla="*/ 294045 w 1954210"/>
              <a:gd name="connsiteY9" fmla="*/ 1147870 h 1147870"/>
              <a:gd name="connsiteX10" fmla="*/ 0 w 1954210"/>
              <a:gd name="connsiteY10" fmla="*/ 1147870 h 1147870"/>
              <a:gd name="connsiteX11" fmla="*/ 181724 w 1954210"/>
              <a:gd name="connsiteY11" fmla="*/ 574392 h 1147870"/>
              <a:gd name="connsiteX12" fmla="*/ 493118 w 1954210"/>
              <a:gd name="connsiteY12" fmla="*/ 0 h 1147870"/>
              <a:gd name="connsiteX13" fmla="*/ 787163 w 1954210"/>
              <a:gd name="connsiteY13" fmla="*/ 0 h 1147870"/>
              <a:gd name="connsiteX14" fmla="*/ 968886 w 1954210"/>
              <a:gd name="connsiteY14" fmla="*/ 574392 h 1147870"/>
              <a:gd name="connsiteX15" fmla="*/ 787163 w 1954210"/>
              <a:gd name="connsiteY15" fmla="*/ 1147870 h 1147870"/>
              <a:gd name="connsiteX16" fmla="*/ 493118 w 1954210"/>
              <a:gd name="connsiteY16" fmla="*/ 1147870 h 1147870"/>
              <a:gd name="connsiteX17" fmla="*/ 674842 w 1954210"/>
              <a:gd name="connsiteY17" fmla="*/ 574392 h 1147870"/>
              <a:gd name="connsiteX18" fmla="*/ 1478442 w 1954210"/>
              <a:gd name="connsiteY18" fmla="*/ 0 h 1147870"/>
              <a:gd name="connsiteX19" fmla="*/ 1772486 w 1954210"/>
              <a:gd name="connsiteY19" fmla="*/ 0 h 1147870"/>
              <a:gd name="connsiteX20" fmla="*/ 1954210 w 1954210"/>
              <a:gd name="connsiteY20" fmla="*/ 574392 h 1147870"/>
              <a:gd name="connsiteX21" fmla="*/ 1772486 w 1954210"/>
              <a:gd name="connsiteY21" fmla="*/ 1147870 h 1147870"/>
              <a:gd name="connsiteX22" fmla="*/ 1478442 w 1954210"/>
              <a:gd name="connsiteY22" fmla="*/ 1147870 h 1147870"/>
              <a:gd name="connsiteX23" fmla="*/ 1660166 w 1954210"/>
              <a:gd name="connsiteY23" fmla="*/ 574392 h 1147870"/>
            </a:gdLst>
            <a:ahLst/>
            <a:cxnLst/>
            <a:rect l="l" t="t" r="r" b="b"/>
            <a:pathLst>
              <a:path w="1954210" h="1147870">
                <a:moveTo>
                  <a:pt x="985324" y="0"/>
                </a:moveTo>
                <a:lnTo>
                  <a:pt x="1280281" y="0"/>
                </a:lnTo>
                <a:lnTo>
                  <a:pt x="1462005" y="574392"/>
                </a:lnTo>
                <a:lnTo>
                  <a:pt x="1280281" y="1147870"/>
                </a:lnTo>
                <a:lnTo>
                  <a:pt x="985324" y="1147870"/>
                </a:lnTo>
                <a:lnTo>
                  <a:pt x="1167960" y="574392"/>
                </a:lnTo>
                <a:close/>
                <a:moveTo>
                  <a:pt x="0" y="0"/>
                </a:moveTo>
                <a:lnTo>
                  <a:pt x="294045" y="0"/>
                </a:lnTo>
                <a:lnTo>
                  <a:pt x="475768" y="574392"/>
                </a:lnTo>
                <a:lnTo>
                  <a:pt x="294045" y="1147870"/>
                </a:lnTo>
                <a:lnTo>
                  <a:pt x="0" y="1147870"/>
                </a:lnTo>
                <a:lnTo>
                  <a:pt x="181724" y="574392"/>
                </a:lnTo>
                <a:close/>
                <a:moveTo>
                  <a:pt x="493118" y="0"/>
                </a:moveTo>
                <a:lnTo>
                  <a:pt x="787163" y="0"/>
                </a:lnTo>
                <a:lnTo>
                  <a:pt x="968886" y="574392"/>
                </a:lnTo>
                <a:lnTo>
                  <a:pt x="787163" y="1147870"/>
                </a:lnTo>
                <a:lnTo>
                  <a:pt x="493118" y="1147870"/>
                </a:lnTo>
                <a:lnTo>
                  <a:pt x="674842" y="574392"/>
                </a:lnTo>
                <a:close/>
                <a:moveTo>
                  <a:pt x="1478442" y="0"/>
                </a:moveTo>
                <a:lnTo>
                  <a:pt x="1772486" y="0"/>
                </a:lnTo>
                <a:lnTo>
                  <a:pt x="1954210" y="574392"/>
                </a:lnTo>
                <a:lnTo>
                  <a:pt x="1772486" y="1147870"/>
                </a:lnTo>
                <a:lnTo>
                  <a:pt x="1478442" y="1147870"/>
                </a:lnTo>
                <a:lnTo>
                  <a:pt x="1660166" y="574392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912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219205" y="1711239"/>
            <a:ext cx="4675796" cy="467579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31830" y="2692400"/>
            <a:ext cx="1333500" cy="2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93692" y="1538513"/>
            <a:ext cx="3966302" cy="50008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9550618" y="880948"/>
            <a:ext cx="1179709" cy="11797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 flipV="1">
            <a:off x="9908002" y="1245832"/>
            <a:ext cx="464940" cy="44994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49655" y="2844165"/>
            <a:ext cx="6453505" cy="16694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erif SC Regular" panose="02020900000000000000" charset="-122"/>
                <a:sym typeface="+mn-ea"/>
              </a:rPr>
              <a:t>粪便分析仪在实际应用过程的问题</a:t>
            </a:r>
            <a:endParaRPr kumimoji="1" lang="en-US" altLang="zh-CN" sz="40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erif SC Regular" panose="02020900000000000000" charset="-122"/>
              <a:sym typeface="+mn-ea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86460" y="1988820"/>
            <a:ext cx="1584325" cy="109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ACDBFE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58" r="358"/>
          <a:stretch>
            <a:fillRect/>
          </a:stretch>
        </p:blipFill>
        <p:spPr>
          <a:xfrm>
            <a:off x="440689" y="1429516"/>
            <a:ext cx="3724715" cy="2110274"/>
          </a:xfrm>
          <a:custGeom>
            <a:avLst/>
            <a:gdLst/>
            <a:ahLst/>
            <a:cxnLst/>
            <a:rect l="l" t="t" r="r" b="b"/>
            <a:pathLst>
              <a:path w="3724715" h="2110274">
                <a:moveTo>
                  <a:pt x="82617" y="0"/>
                </a:moveTo>
                <a:lnTo>
                  <a:pt x="3642098" y="0"/>
                </a:lnTo>
                <a:cubicBezTo>
                  <a:pt x="3687726" y="0"/>
                  <a:pt x="3724715" y="36989"/>
                  <a:pt x="3724715" y="82617"/>
                </a:cubicBezTo>
                <a:lnTo>
                  <a:pt x="3724715" y="2027657"/>
                </a:lnTo>
                <a:cubicBezTo>
                  <a:pt x="3724715" y="2073285"/>
                  <a:pt x="3687726" y="2110274"/>
                  <a:pt x="3642098" y="2110274"/>
                </a:cubicBezTo>
                <a:lnTo>
                  <a:pt x="82617" y="2110274"/>
                </a:lnTo>
                <a:cubicBezTo>
                  <a:pt x="36989" y="2110274"/>
                  <a:pt x="0" y="2073285"/>
                  <a:pt x="0" y="2027657"/>
                </a:cubicBezTo>
                <a:lnTo>
                  <a:pt x="0" y="82617"/>
                </a:lnTo>
                <a:cubicBezTo>
                  <a:pt x="0" y="36989"/>
                  <a:pt x="36989" y="0"/>
                  <a:pt x="8261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 rot="5400000">
            <a:off x="7346206" y="-845289"/>
            <a:ext cx="105735" cy="5440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97400" y="2049780"/>
            <a:ext cx="7265035" cy="364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例如: 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附近的大型医疗设备如核磁共振仪在运行时，其强大的电磁场可能耦合到粪便分析仪的电路中，导致检测信号出现波动，使检测结果出现偏差，影响医生对患者病情的准确判断 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工频磁场（如附近变压器、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MRI 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设备）导致的基线漂移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现象：</a:t>
            </a:r>
            <a:endParaRPr kumimoji="1"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设备在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空白对照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测试（检测纯生理盐水样本）时，本应显示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“0 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干扰物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，却持续出现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疑似杂质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的基线波动（数值在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0-5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之间反复跳动）；长期使用后，校准用的标准品检测值偏差超过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10%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（如标准值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，实测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90 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110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）。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原因：</a:t>
            </a:r>
            <a:endParaRPr kumimoji="1"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50Hz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工频磁场（强度超过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30A/m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）干扰光学检测系统的光电二极管，导致输出信号的直流分量偏移，影响数据校准的稳定性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3.1 痛点问题 电磁干扰导致检测数据不稳定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1791334" y="1493810"/>
            <a:ext cx="8650300" cy="26891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实际操作中，操作人员与设备接触时可能产生静电放电现象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于粪便分析仪部分部件抗静电能力不足，静电放电可能会干扰设备内部电路，导致设备死机、重启或者检测程序出错,这不仅影响检测效率，还可能造成样本检测中断，需要重新进行检测，增加了时间成本和样本损耗 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现象：</a:t>
            </a:r>
            <a:endParaRPr kumimoji="1" lang="zh-CN" altLang="en-US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医护人员佩戴橡胶手套接触设备操作面板（如触摸屏、按键）时，设备突然出现显示屏闪烁、菜单乱码，或已输入的样本编号、检测模式被自动篡改；严重时可能触发设备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“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误报警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（无故障却提示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“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系统错误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原因：</a:t>
            </a:r>
            <a:endParaRPr kumimoji="1" lang="zh-CN" altLang="en-US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人体静电（尤其干燥环境下）通过接触或空气放电耦合到设备的控制电路，干扰微处理器的信号处理，导致逻辑判断错误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3.2 痛点问题 抗静电能力不足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947420" y="1379220"/>
            <a:ext cx="10135870" cy="4817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医院的供电系统可能存在电压波动、谐波等电源干扰问题;粪便分析仪如果对电源干扰敏感，当电源出现波动时，可能会导致设备工作异常，如检测参数不准确、传感器工作不稳定等;这使得在电源质量不佳的环境下，粪便分析仪难以提供可靠的检测结果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 </a:t>
            </a:r>
            <a:endParaRPr kumimoji="1" lang="en-US" altLang="zh-CN" sz="1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电快速瞬变脉冲群（EFT）导致的机械传动故障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现象：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设备在自动进样过程中，机械臂突然卡顿（停在样本架上方不动），或样本针（吸取粪便悬液的部件）偏离预设轨迹，戳到样本管外壁；部分设备会出现 “样本混匀搅拌器” 转速忽快忽慢，导致样本未充分混匀，影响检测均匀性。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原因：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电网中因电机启动、开关动作产生的高频脉冲（5kHz）通过电源线耦合到设备的电机驱动电路，干扰步进电机的控制信号，导致机械运动精度下降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3.3 痛点问题   电源干扰敏感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947420" y="1553210"/>
            <a:ext cx="10135870" cy="460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浪涌干扰（如雷击、电网切换）导致的设备宕机或硬件损坏</a:t>
            </a:r>
            <a:endParaRPr kumimoji="1" lang="zh-CN" altLang="en-US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现象：</a:t>
            </a:r>
            <a:endParaRPr kumimoji="1" lang="zh-CN" altLang="en-US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雷雨天气或医院配电室切换供电线路后，设备突然黑屏、无任何响应（无法开机）；或重启后提示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“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传感器通信失败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，拆开后发现光学检测模块的电路板烧蚀（有焦痕）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原因：</a:t>
            </a:r>
            <a:endParaRPr kumimoji="1" lang="zh-CN" altLang="en-US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浪涌电压（线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-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地间可达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4kV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）击穿设备电源模块的防雷击保护电路，直接损坏敏感电子元件（如运算放大器、传感器接口芯片）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chemeClr val="accent4">
                    <a:lumMod val="50000"/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基于</a:t>
            </a:r>
            <a:r>
              <a:rPr kumimoji="1" lang="en-US" altLang="zh-CN" sz="1600" b="1">
                <a:ln w="12700">
                  <a:noFill/>
                </a:ln>
                <a:solidFill>
                  <a:schemeClr val="accent4">
                    <a:lumMod val="50000"/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NASA</a:t>
            </a:r>
            <a:r>
              <a:rPr kumimoji="1" lang="zh-CN" altLang="en-US" sz="1600" b="1">
                <a:ln w="12700">
                  <a:noFill/>
                </a:ln>
                <a:solidFill>
                  <a:schemeClr val="accent4">
                    <a:lumMod val="50000"/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、世界气象组织等权威机构的最新研究，</a:t>
            </a:r>
            <a:r>
              <a:rPr kumimoji="1" lang="zh-CN" altLang="en-US" sz="1600" b="1">
                <a:ln w="12700">
                  <a:noFill/>
                </a:ln>
                <a:solidFill>
                  <a:schemeClr val="accent4">
                    <a:lumMod val="50000"/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全球雷电活动最频繁的前三名国家及地区如下：</a:t>
            </a:r>
            <a:endParaRPr kumimoji="1" lang="zh-CN" altLang="en-US" sz="1600" b="1">
              <a:ln w="12700">
                <a:noFill/>
              </a:ln>
              <a:solidFill>
                <a:schemeClr val="accent4">
                  <a:lumMod val="50000"/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第一名：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委内瑞拉</a:t>
            </a:r>
            <a:r>
              <a:rPr kumimoji="1" lang="ja-JP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・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马拉开波湖地区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闪电密度：年均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232.52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/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平方公里（全球最高）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第二名：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刚果民主共和国</a:t>
            </a:r>
            <a:r>
              <a:rPr kumimoji="1" lang="ja-JP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・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卡巴雷区（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Kabare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闪电密度：年均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205.31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/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平方公里（非洲最高）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第三名：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刚果民主共和国</a:t>
            </a:r>
            <a:r>
              <a:rPr kumimoji="1" lang="ja-JP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・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坎佩内（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Kampene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闪电密度：年均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176.71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/ 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平方公里（赤道地区高频区）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3.4 痛点问题   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雷击浪涌损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坏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219205" y="1711239"/>
            <a:ext cx="4675796" cy="467579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31830" y="2692400"/>
            <a:ext cx="1333500" cy="2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93692" y="1538513"/>
            <a:ext cx="3966302" cy="50008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9550618" y="880948"/>
            <a:ext cx="1179709" cy="11797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 flipV="1">
            <a:off x="9908002" y="1245832"/>
            <a:ext cx="464940" cy="44994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49655" y="2844165"/>
            <a:ext cx="6453505" cy="16694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对外I/O接口及显示屏解决方案</a:t>
            </a:r>
            <a:endParaRPr kumimoji="1" lang="en-US" altLang="zh-CN" sz="40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86460" y="1988820"/>
            <a:ext cx="1584325" cy="109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ACDBFE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3"/>
          <p:cNvSpPr>
            <a:spLocks noGrp="1"/>
          </p:cNvSpPr>
          <p:nvPr/>
        </p:nvSpPr>
        <p:spPr>
          <a:xfrm>
            <a:off x="9336705" y="63810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72836" y="1094936"/>
            <a:ext cx="970407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AC 电源接口</a:t>
            </a:r>
            <a:r>
              <a:rPr kumimoji="1" lang="en-US" altLang="zh-CN" sz="1600" i="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：用于连接外部220V</a:t>
            </a:r>
            <a:r>
              <a:rPr kumimoji="1" lang="zh-CN" altLang="en-US" sz="1600" i="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交流</a:t>
            </a:r>
            <a:r>
              <a:rPr kumimoji="1" lang="en-US" altLang="zh-CN" sz="160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输入</a:t>
            </a:r>
            <a:endParaRPr kumimoji="1" lang="en-US" altLang="zh-CN" sz="1600" i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72836" y="5006461"/>
          <a:ext cx="10095230" cy="151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80"/>
                <a:gridCol w="1885315"/>
                <a:gridCol w="1373505"/>
                <a:gridCol w="3212465"/>
                <a:gridCol w="1739265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型号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器件类型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使用位置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作用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封装</a:t>
                      </a:r>
                      <a:endParaRPr lang="zh-CN" altLang="en-US" sz="1200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2R600L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GDT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浪涌，防雷（户外产品，关注续流问题）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2RXXXL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14D561K/14D511K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MOV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浪涌，防雷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14D</a:t>
                      </a:r>
                      <a:endParaRPr lang="en-US" altLang="en-US" sz="1200" dirty="0"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 err="1"/>
                        <a:t>CMZ</a:t>
                      </a:r>
                      <a:r>
                        <a:rPr lang="en-US" altLang="en-US" sz="1200" dirty="0"/>
                        <a:t>/CML</a:t>
                      </a:r>
                      <a:endParaRPr lang="en-US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EMI </a:t>
                      </a:r>
                      <a:r>
                        <a:rPr lang="zh-CN" altLang="en-US" sz="1200" dirty="0"/>
                        <a:t>共模抑制器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ym typeface="+mn-ea"/>
                        </a:rPr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共模抑制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err="1"/>
                        <a:t>SMD</a:t>
                      </a:r>
                      <a:endParaRPr lang="zh-CN" alt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4" y="1816368"/>
            <a:ext cx="6456988" cy="2982376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AC电源接口EMC及可靠性设计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图片 16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465" y="1965960"/>
            <a:ext cx="3762375" cy="2506980"/>
          </a:xfrm>
          <a:prstGeom prst="ellipse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3"/>
          <p:cNvSpPr>
            <a:spLocks noGrp="1"/>
          </p:cNvSpPr>
          <p:nvPr/>
        </p:nvSpPr>
        <p:spPr>
          <a:xfrm>
            <a:off x="9336705" y="63810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1"/>
          <p:cNvSpPr txBox="1"/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82167" y="1150447"/>
            <a:ext cx="9704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DC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电源接口</a:t>
            </a:r>
            <a:r>
              <a:rPr kumimoji="1" lang="en-US" altLang="zh-CN" sz="1600" b="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1" lang="en-US" altLang="zh-CN" sz="160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用于连接外部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12V/24V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DC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电源</a:t>
            </a:r>
            <a:r>
              <a:rPr kumimoji="1" lang="en-US" altLang="zh-CN" sz="160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输入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 为内部模块供电（如电机、传感器）。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69022" y="4828602"/>
          <a:ext cx="10095230" cy="1903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80"/>
                <a:gridCol w="1885315"/>
                <a:gridCol w="1373505"/>
                <a:gridCol w="3212465"/>
                <a:gridCol w="1739265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型号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器件类型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使用位置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作用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封装</a:t>
                      </a:r>
                      <a:endParaRPr lang="zh-CN" altLang="en-US" sz="1200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2R090L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GDT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浪涌，防雷（户外产品，关注续流问题）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2RXXXL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20D820K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MOV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浪涌，防雷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20D</a:t>
                      </a:r>
                      <a:endParaRPr lang="en-US" altLang="en-US" sz="1200" dirty="0"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CMZ7060A-701T</a:t>
                      </a:r>
                      <a:endParaRPr lang="en-US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EMI </a:t>
                      </a:r>
                      <a:r>
                        <a:rPr lang="zh-CN" altLang="en-US" sz="1200" dirty="0"/>
                        <a:t>共模抑制器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ym typeface="+mn-ea"/>
                        </a:rPr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共模抑制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7060</a:t>
                      </a:r>
                      <a:endParaRPr lang="zh-CN" altLang="en-US" sz="1200" dirty="0"/>
                    </a:p>
                  </a:txBody>
                  <a:tcPr anchor="ctr"/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SMBJ15CA/SMBJ28CA</a:t>
                      </a:r>
                      <a:endParaRPr lang="en-US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TVS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ym typeface="+mn-ea"/>
                        </a:rPr>
                        <a:t>电源接口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浪涌，抛负载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SMB</a:t>
                      </a:r>
                      <a:endParaRPr lang="zh-CN" alt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480" y="1563187"/>
            <a:ext cx="7028225" cy="3024219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12V/24V DC电源接口EMC及可靠性设计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图片 16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5784244" y="3304411"/>
            <a:ext cx="489714" cy="367358"/>
          </a:xfrm>
          <a:custGeom>
            <a:avLst/>
            <a:gdLst>
              <a:gd name="connsiteX0" fmla="*/ 489617 w 489714"/>
              <a:gd name="connsiteY0" fmla="*/ 105533 h 367358"/>
              <a:gd name="connsiteX1" fmla="*/ 468784 w 489714"/>
              <a:gd name="connsiteY1" fmla="*/ 76386 h 367358"/>
              <a:gd name="connsiteX2" fmla="*/ 457145 w 489714"/>
              <a:gd name="connsiteY2" fmla="*/ 74626 h 367358"/>
              <a:gd name="connsiteX3" fmla="*/ 316500 w 489714"/>
              <a:gd name="connsiteY3" fmla="*/ 74626 h 367358"/>
              <a:gd name="connsiteX4" fmla="*/ 306818 w 489714"/>
              <a:gd name="connsiteY4" fmla="*/ 73452 h 367358"/>
              <a:gd name="connsiteX5" fmla="*/ 284811 w 489714"/>
              <a:gd name="connsiteY5" fmla="*/ 52033 h 367358"/>
              <a:gd name="connsiteX6" fmla="*/ 276595 w 489714"/>
              <a:gd name="connsiteY6" fmla="*/ 23082 h 367358"/>
              <a:gd name="connsiteX7" fmla="*/ 255469 w 489714"/>
              <a:gd name="connsiteY7" fmla="*/ 1174 h 367358"/>
              <a:gd name="connsiteX8" fmla="*/ 244711 w 489714"/>
              <a:gd name="connsiteY8" fmla="*/ 0 h 367358"/>
              <a:gd name="connsiteX9" fmla="*/ 32765 w 489714"/>
              <a:gd name="connsiteY9" fmla="*/ 0 h 367358"/>
              <a:gd name="connsiteX10" fmla="*/ 30026 w 489714"/>
              <a:gd name="connsiteY10" fmla="*/ 0 h 367358"/>
              <a:gd name="connsiteX11" fmla="*/ 1271 w 489714"/>
              <a:gd name="connsiteY11" fmla="*/ 22593 h 367358"/>
              <a:gd name="connsiteX12" fmla="*/ 98 w 489714"/>
              <a:gd name="connsiteY12" fmla="*/ 32667 h 367358"/>
              <a:gd name="connsiteX13" fmla="*/ 0 w 489714"/>
              <a:gd name="connsiteY13" fmla="*/ 334496 h 367358"/>
              <a:gd name="connsiteX14" fmla="*/ 0 w 489714"/>
              <a:gd name="connsiteY14" fmla="*/ 336843 h 367358"/>
              <a:gd name="connsiteX15" fmla="*/ 21517 w 489714"/>
              <a:gd name="connsiteY15" fmla="*/ 365892 h 367358"/>
              <a:gd name="connsiteX16" fmla="*/ 33939 w 489714"/>
              <a:gd name="connsiteY16" fmla="*/ 367359 h 367358"/>
              <a:gd name="connsiteX17" fmla="*/ 245004 w 489714"/>
              <a:gd name="connsiteY17" fmla="*/ 367359 h 367358"/>
              <a:gd name="connsiteX18" fmla="*/ 454407 w 489714"/>
              <a:gd name="connsiteY18" fmla="*/ 367359 h 367358"/>
              <a:gd name="connsiteX19" fmla="*/ 460177 w 489714"/>
              <a:gd name="connsiteY19" fmla="*/ 367359 h 367358"/>
              <a:gd name="connsiteX20" fmla="*/ 480717 w 489714"/>
              <a:gd name="connsiteY20" fmla="*/ 358361 h 367358"/>
              <a:gd name="connsiteX21" fmla="*/ 489715 w 489714"/>
              <a:gd name="connsiteY21" fmla="*/ 336061 h 367358"/>
              <a:gd name="connsiteX22" fmla="*/ 489715 w 489714"/>
              <a:gd name="connsiteY22" fmla="*/ 213412 h 367358"/>
              <a:gd name="connsiteX23" fmla="*/ 489715 w 489714"/>
              <a:gd name="connsiteY23" fmla="*/ 105630 h 367358"/>
            </a:gdLst>
            <a:ahLst/>
            <a:cxnLst/>
            <a:rect l="l" t="t" r="r" b="b"/>
            <a:pathLst>
              <a:path w="489714" h="367358">
                <a:moveTo>
                  <a:pt x="489617" y="105533"/>
                </a:moveTo>
                <a:cubicBezTo>
                  <a:pt x="489617" y="92133"/>
                  <a:pt x="481303" y="80690"/>
                  <a:pt x="468784" y="76386"/>
                </a:cubicBezTo>
                <a:cubicBezTo>
                  <a:pt x="464970" y="75115"/>
                  <a:pt x="461155" y="74626"/>
                  <a:pt x="457145" y="74626"/>
                </a:cubicBezTo>
                <a:cubicBezTo>
                  <a:pt x="410296" y="74626"/>
                  <a:pt x="363447" y="74626"/>
                  <a:pt x="316500" y="74626"/>
                </a:cubicBezTo>
                <a:cubicBezTo>
                  <a:pt x="313273" y="74626"/>
                  <a:pt x="309947" y="74332"/>
                  <a:pt x="306818" y="73452"/>
                </a:cubicBezTo>
                <a:cubicBezTo>
                  <a:pt x="295668" y="70322"/>
                  <a:pt x="288137" y="63183"/>
                  <a:pt x="284811" y="52033"/>
                </a:cubicBezTo>
                <a:cubicBezTo>
                  <a:pt x="281877" y="42448"/>
                  <a:pt x="279432" y="32667"/>
                  <a:pt x="276595" y="23082"/>
                </a:cubicBezTo>
                <a:cubicBezTo>
                  <a:pt x="273466" y="12030"/>
                  <a:pt x="266424" y="4695"/>
                  <a:pt x="255469" y="1174"/>
                </a:cubicBezTo>
                <a:cubicBezTo>
                  <a:pt x="251948" y="0"/>
                  <a:pt x="248330" y="0"/>
                  <a:pt x="244711" y="0"/>
                </a:cubicBezTo>
                <a:lnTo>
                  <a:pt x="32765" y="0"/>
                </a:lnTo>
                <a:cubicBezTo>
                  <a:pt x="31885" y="0"/>
                  <a:pt x="31005" y="0"/>
                  <a:pt x="30026" y="0"/>
                </a:cubicBezTo>
                <a:cubicBezTo>
                  <a:pt x="16431" y="391"/>
                  <a:pt x="4695" y="9389"/>
                  <a:pt x="1271" y="22593"/>
                </a:cubicBezTo>
                <a:cubicBezTo>
                  <a:pt x="391" y="25821"/>
                  <a:pt x="98" y="29244"/>
                  <a:pt x="98" y="32667"/>
                </a:cubicBezTo>
                <a:cubicBezTo>
                  <a:pt x="0" y="133212"/>
                  <a:pt x="0" y="233854"/>
                  <a:pt x="0" y="334496"/>
                </a:cubicBezTo>
                <a:cubicBezTo>
                  <a:pt x="0" y="335278"/>
                  <a:pt x="0" y="336061"/>
                  <a:pt x="0" y="336843"/>
                </a:cubicBezTo>
                <a:cubicBezTo>
                  <a:pt x="196" y="350145"/>
                  <a:pt x="8803" y="361784"/>
                  <a:pt x="21517" y="365892"/>
                </a:cubicBezTo>
                <a:cubicBezTo>
                  <a:pt x="25527" y="367261"/>
                  <a:pt x="29733" y="367359"/>
                  <a:pt x="33939" y="367359"/>
                </a:cubicBezTo>
                <a:lnTo>
                  <a:pt x="245004" y="367359"/>
                </a:lnTo>
                <a:cubicBezTo>
                  <a:pt x="314838" y="367359"/>
                  <a:pt x="384573" y="367359"/>
                  <a:pt x="454407" y="367359"/>
                </a:cubicBezTo>
                <a:cubicBezTo>
                  <a:pt x="456363" y="367359"/>
                  <a:pt x="458221" y="367359"/>
                  <a:pt x="460177" y="367359"/>
                </a:cubicBezTo>
                <a:cubicBezTo>
                  <a:pt x="468197" y="367065"/>
                  <a:pt x="475044" y="364033"/>
                  <a:pt x="480717" y="358361"/>
                </a:cubicBezTo>
                <a:cubicBezTo>
                  <a:pt x="486878" y="352199"/>
                  <a:pt x="489715" y="344766"/>
                  <a:pt x="489715" y="336061"/>
                </a:cubicBezTo>
                <a:cubicBezTo>
                  <a:pt x="489715" y="295178"/>
                  <a:pt x="489715" y="254295"/>
                  <a:pt x="489715" y="213412"/>
                </a:cubicBezTo>
                <a:cubicBezTo>
                  <a:pt x="489715" y="177518"/>
                  <a:pt x="489715" y="141623"/>
                  <a:pt x="489715" y="105630"/>
                </a:cubicBezTo>
                <a:close/>
              </a:path>
            </a:pathLst>
          </a:custGeom>
          <a:solidFill>
            <a:schemeClr val="bg1"/>
          </a:solidFill>
          <a:ln w="967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39486" y="1234798"/>
            <a:ext cx="1033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USB-2.0接口</a:t>
            </a:r>
            <a:r>
              <a:rPr kumimoji="1" lang="en-US" altLang="zh-CN" sz="1600" b="0" i="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USB 2.0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旨在提供更快的数据传输速度和更好的设备兼容性；并且在接口速度上实现了飞跃，将其从最初的最大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 Mbps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提升至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480 Mbps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；这使得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USB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接口能够满足更多高带宽设备的需求，如高速打印机、扫描仪、外部存储设备和多媒体设备等。 </a:t>
            </a: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2468243" y="5591480"/>
          <a:ext cx="72555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71"/>
                <a:gridCol w="1158240"/>
                <a:gridCol w="1422400"/>
                <a:gridCol w="1706880"/>
                <a:gridCol w="1239520"/>
              </a:tblGrid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型号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器件类型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使用位置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作用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封装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ESDLC5V0D8B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ESD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USB接口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浪涌、静电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DFN1006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SMF6.5CA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TVS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 err="1">
                          <a:cs typeface="+mn-ea"/>
                        </a:rPr>
                        <a:t>USB接口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 err="1">
                          <a:cs typeface="+mn-ea"/>
                        </a:rPr>
                        <a:t>浪涌</a:t>
                      </a:r>
                      <a:r>
                        <a:rPr lang="en-US" sz="1200" dirty="0">
                          <a:cs typeface="+mn-ea"/>
                        </a:rPr>
                        <a:t>、</a:t>
                      </a:r>
                      <a:r>
                        <a:rPr lang="zh-CN" altLang="en-US" sz="1200" dirty="0">
                          <a:latin typeface="+mj-lt"/>
                          <a:cs typeface="+mn-ea"/>
                        </a:rPr>
                        <a:t>抛负载</a:t>
                      </a:r>
                      <a:endParaRPr lang="en-US" sz="1200" dirty="0">
                        <a:latin typeface="+mj-lt"/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SOD123FL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78" y="2180852"/>
            <a:ext cx="4447190" cy="3164948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USB-2.0接口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EMC及热插拔可靠性设计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2008505"/>
            <a:ext cx="4558030" cy="3337560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3"/>
          <p:cNvSpPr>
            <a:spLocks noGrp="1"/>
          </p:cNvSpPr>
          <p:nvPr/>
        </p:nvSpPr>
        <p:spPr>
          <a:xfrm>
            <a:off x="9336705" y="63810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1033673" y="1070122"/>
            <a:ext cx="1540851" cy="447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USB 3.0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接口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kumimoji="1" lang="zh-CN" altLang="en-US" sz="1600" b="1" dirty="0">
              <a:ln w="12700">
                <a:noFill/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444344" y="1646282"/>
            <a:ext cx="9469511" cy="1849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USB 3.0 接口具有高速数据传输能力，广泛应用于机器与外部存储设备、传感器等的连接。其高速模式下的数据传输速率可达5Gbps，能快速传输大量数据，如机器视觉图像数据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具备即插即用特性，方便用户随时连接和更换设备，提高机器使用的便捷性，在各类机器应用场景中发挥着关键作用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8" y="3429000"/>
            <a:ext cx="4652850" cy="2453901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USB 3.0接口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EMC及热插拔可靠性设计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5116474" y="3728850"/>
          <a:ext cx="692023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535430"/>
                <a:gridCol w="1320800"/>
              </a:tblGrid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型号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器件类型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使用位置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作用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封装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ESD0524P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ESD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USB接口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浪涌、静电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DFN2510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200" dirty="0">
                          <a:cs typeface="+mn-ea"/>
                        </a:rPr>
                        <a:t>ESDLC5V0D8B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ESD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USB接口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浪涌、静电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200" dirty="0">
                          <a:cs typeface="+mn-ea"/>
                        </a:rPr>
                        <a:t>DFN1006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SMF6.5CA</a:t>
                      </a:r>
                      <a:endParaRPr lang="en-US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TVS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sym typeface="+mn-ea"/>
                        </a:rPr>
                        <a:t>USB</a:t>
                      </a:r>
                      <a:r>
                        <a:rPr lang="zh-CN" altLang="en-US" sz="1200" dirty="0">
                          <a:sym typeface="+mn-ea"/>
                        </a:rPr>
                        <a:t>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浪涌，抛负载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SOD123FL</a:t>
                      </a:r>
                      <a:endParaRPr lang="zh-CN" alt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CMZ2012A-900T</a:t>
                      </a:r>
                      <a:endParaRPr lang="en-US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/>
                        <a:t>EMI</a:t>
                      </a:r>
                      <a:r>
                        <a:rPr lang="zh-CN" altLang="en-US" sz="1200" dirty="0"/>
                        <a:t>共模抑制器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ym typeface="+mn-ea"/>
                        </a:rPr>
                        <a:t>USB</a:t>
                      </a:r>
                      <a:r>
                        <a:rPr lang="zh-CN" altLang="en-US" sz="1200" dirty="0">
                          <a:sym typeface="+mn-ea"/>
                        </a:rPr>
                        <a:t>接口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/>
                        <a:t>共模抑制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2012</a:t>
                      </a:r>
                      <a:endParaRPr lang="zh-CN" altLang="en-US" sz="12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60400" y="1401632"/>
            <a:ext cx="2031325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30A5FC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133600" y="1710690"/>
            <a:ext cx="2285365" cy="490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solidFill>
                    <a:srgbClr val="F1CCF0">
                      <a:alpha val="100000"/>
                    </a:srgbClr>
                  </a:solidFill>
                </a:ln>
                <a:noFill/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Contents</a:t>
            </a:r>
            <a:endParaRPr kumimoji="1" lang="en-US" altLang="zh-CN" sz="2800">
              <a:ln w="12700">
                <a:solidFill>
                  <a:srgbClr val="F1CCF0">
                    <a:alpha val="100000"/>
                  </a:srgbClr>
                </a:solidFill>
              </a:ln>
              <a:noFill/>
              <a:latin typeface="Source Han Serif SC Bold" panose="02020700000000000000" charset="-122"/>
              <a:ea typeface="Source Han Serif SC Bold" panose="02020700000000000000" charset="-122"/>
              <a:cs typeface="Source Han Serif SC Bold" panose="020207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6541629" y="3045385"/>
            <a:ext cx="4678696" cy="1012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国际和国内标准的电子部份电磁兼容EMC的内容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2"/>
            </p:custDataLst>
          </p:nvPr>
        </p:nvSpPr>
        <p:spPr>
          <a:xfrm>
            <a:off x="962570" y="3045385"/>
            <a:ext cx="4678700" cy="1012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国际和国内标准内容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3"/>
            </p:custDataLst>
          </p:nvPr>
        </p:nvSpPr>
        <p:spPr>
          <a:xfrm>
            <a:off x="1195058" y="2342312"/>
            <a:ext cx="680221" cy="680221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4"/>
            </p:custDataLst>
          </p:nvPr>
        </p:nvSpPr>
        <p:spPr>
          <a:xfrm>
            <a:off x="1195058" y="2319460"/>
            <a:ext cx="680221" cy="725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5"/>
            </p:custDataLst>
          </p:nvPr>
        </p:nvSpPr>
        <p:spPr>
          <a:xfrm>
            <a:off x="6798574" y="2342312"/>
            <a:ext cx="680221" cy="68022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6"/>
            </p:custDataLst>
          </p:nvPr>
        </p:nvSpPr>
        <p:spPr>
          <a:xfrm>
            <a:off x="6798574" y="2319460"/>
            <a:ext cx="680221" cy="725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02</a:t>
            </a: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>
            <a:off x="2133349" y="1586654"/>
            <a:ext cx="0" cy="442445"/>
          </a:xfrm>
          <a:prstGeom prst="line">
            <a:avLst/>
          </a:prstGeom>
          <a:noFill/>
          <a:ln w="63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</p:cxnSp>
      <p:sp>
        <p:nvSpPr>
          <p:cNvPr id="17" name="标题 1"/>
          <p:cNvSpPr txBox="1"/>
          <p:nvPr>
            <p:custDataLst>
              <p:tags r:id="rId7"/>
            </p:custDataLst>
          </p:nvPr>
        </p:nvSpPr>
        <p:spPr>
          <a:xfrm>
            <a:off x="958972" y="5121110"/>
            <a:ext cx="4678696" cy="1012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实际应用过程的问题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8"/>
            </p:custDataLst>
          </p:nvPr>
        </p:nvSpPr>
        <p:spPr>
          <a:xfrm>
            <a:off x="6644873" y="5121110"/>
            <a:ext cx="4370059" cy="1012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对外I/O接口及显示屏解决方案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9"/>
            </p:custDataLst>
          </p:nvPr>
        </p:nvSpPr>
        <p:spPr>
          <a:xfrm>
            <a:off x="1215917" y="4418037"/>
            <a:ext cx="680221" cy="68022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0"/>
            </p:custDataLst>
          </p:nvPr>
        </p:nvSpPr>
        <p:spPr>
          <a:xfrm>
            <a:off x="1215917" y="4395185"/>
            <a:ext cx="680221" cy="725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1"/>
            </p:custDataLst>
          </p:nvPr>
        </p:nvSpPr>
        <p:spPr>
          <a:xfrm>
            <a:off x="6795002" y="4418037"/>
            <a:ext cx="680221" cy="680221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2"/>
            </p:custDataLst>
          </p:nvPr>
        </p:nvSpPr>
        <p:spPr>
          <a:xfrm>
            <a:off x="6795002" y="4395185"/>
            <a:ext cx="680221" cy="725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5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3156051" y="1499536"/>
            <a:ext cx="5920004" cy="38857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538" y="2003025"/>
            <a:ext cx="3934374" cy="2876951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1185403" y="1166466"/>
            <a:ext cx="9685020" cy="7794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RS232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接口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常用的串行通信接口之一，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RS232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适用于短距离设备互联（如打印机、鼠标等），但需通过电平转换芯片（如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MAX232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）适配不同逻辑电平。</a:t>
            </a: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694480" y="4937045"/>
          <a:ext cx="6666865" cy="1731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535"/>
                <a:gridCol w="1361440"/>
                <a:gridCol w="1359535"/>
                <a:gridCol w="1542415"/>
                <a:gridCol w="1043940"/>
              </a:tblGrid>
              <a:tr h="360045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型号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器件类型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使用位置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作用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封装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P0220SCL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TSS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cs typeface="+mn-ea"/>
                          <a:sym typeface="+mn-ea"/>
                        </a:rPr>
                        <a:t>RS232接口</a:t>
                      </a:r>
                      <a:endParaRPr lang="en-US" sz="1200" dirty="0">
                        <a:solidFill>
                          <a:schemeClr val="dk1"/>
                        </a:solidFill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浪涌、静电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SMB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P3100SCL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TSS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cs typeface="+mn-ea"/>
                          <a:sym typeface="+mn-ea"/>
                        </a:rPr>
                        <a:t>RS232接口</a:t>
                      </a:r>
                      <a:endParaRPr lang="en-US" sz="1200" dirty="0">
                        <a:solidFill>
                          <a:schemeClr val="dk1"/>
                        </a:solidFill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雷击、</a:t>
                      </a:r>
                      <a:r>
                        <a:rPr lang="en-US" sz="1200" dirty="0" err="1">
                          <a:cs typeface="+mn-ea"/>
                        </a:rPr>
                        <a:t>浪涌、静电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SMB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200" dirty="0">
                          <a:cs typeface="+mn-ea"/>
                        </a:rPr>
                        <a:t>PBZ1608A02Z0T</a:t>
                      </a:r>
                      <a:endParaRPr lang="en-US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磁珠</a:t>
                      </a:r>
                      <a:endParaRPr lang="en-US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cs typeface="+mn-ea"/>
                          <a:sym typeface="+mn-ea"/>
                        </a:rPr>
                        <a:t>RS232接口</a:t>
                      </a:r>
                      <a:endParaRPr lang="en-US" sz="1200" dirty="0">
                        <a:solidFill>
                          <a:schemeClr val="dk1"/>
                        </a:solidFill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消除高频干扰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200" dirty="0">
                          <a:cs typeface="+mn-ea"/>
                          <a:sym typeface="+mn-ea"/>
                        </a:rPr>
                        <a:t>1608</a:t>
                      </a:r>
                      <a:endParaRPr lang="en-US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764" y="2079143"/>
            <a:ext cx="2977525" cy="2724716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RS-232 接口EMC及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热插拔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可靠性设计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YI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253489" y="1281080"/>
            <a:ext cx="9685020" cy="483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RS485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接口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RS-485 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是一种串行通信标准，可以支持多个设备通过同一条串行总线进行通信；且适用于中长距离通信，具有较好的抗干扰能力和数据传输稳定性。</a:t>
            </a: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kumimoji="1"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21579" y="5290055"/>
          <a:ext cx="6915785" cy="127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796"/>
                <a:gridCol w="1232179"/>
                <a:gridCol w="1542415"/>
                <a:gridCol w="1340207"/>
                <a:gridCol w="1312188"/>
              </a:tblGrid>
              <a:tr h="360045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型号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器件类型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使用位置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作用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封装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P0080SCL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cs typeface="+mn-ea"/>
                          <a:sym typeface="+mn-ea"/>
                        </a:rPr>
                        <a:t>TSS</a:t>
                      </a:r>
                      <a:endParaRPr lang="en-US" sz="1200" dirty="0">
                        <a:solidFill>
                          <a:schemeClr val="dk1"/>
                        </a:solidFill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cs typeface="+mn-ea"/>
                          <a:sym typeface="+mn-ea"/>
                        </a:rPr>
                        <a:t>RS485接口</a:t>
                      </a:r>
                      <a:endParaRPr lang="en-US" sz="1200" dirty="0">
                        <a:solidFill>
                          <a:schemeClr val="dk1"/>
                        </a:solidFill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 err="1">
                          <a:cs typeface="+mn-ea"/>
                        </a:rPr>
                        <a:t>浪涌、静电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200" dirty="0">
                          <a:cs typeface="+mn-ea"/>
                        </a:rPr>
                        <a:t>SMB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200" dirty="0">
                          <a:cs typeface="+mn-ea"/>
                        </a:rPr>
                        <a:t>PBZ1608A102Z0T</a:t>
                      </a:r>
                      <a:endParaRPr lang="en-US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磁珠</a:t>
                      </a:r>
                      <a:endParaRPr lang="en-US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cs typeface="+mn-ea"/>
                          <a:sym typeface="+mn-ea"/>
                        </a:rPr>
                        <a:t>RS485接口</a:t>
                      </a:r>
                      <a:endParaRPr lang="en-US" sz="1200" dirty="0">
                        <a:solidFill>
                          <a:schemeClr val="dk1"/>
                        </a:solidFill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消除高频干扰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200" dirty="0">
                          <a:cs typeface="+mn-ea"/>
                          <a:sym typeface="+mn-ea"/>
                        </a:rPr>
                        <a:t>1608</a:t>
                      </a:r>
                      <a:endParaRPr lang="en-US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701" y="2456585"/>
            <a:ext cx="2836300" cy="25399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27" y="2051594"/>
            <a:ext cx="3878522" cy="2944961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光粗黑_CNKI" panose="02000500000000000000" pitchFamily="2" charset="-122"/>
                <a:ea typeface="华光粗黑_CNKI" panose="02000500000000000000" pitchFamily="2" charset="-122"/>
              </a:rPr>
              <a:t>RS-485 </a:t>
            </a: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光粗黑_CNKI" panose="02000500000000000000" pitchFamily="2" charset="-122"/>
                <a:ea typeface="华光粗黑_CNKI" panose="02000500000000000000" pitchFamily="2" charset="-122"/>
              </a:rPr>
              <a:t>接口EMC</a:t>
            </a:r>
            <a:r>
              <a:rPr kumimoji="1" lang="zh-CN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光粗黑_CNKI" panose="02000500000000000000" pitchFamily="2" charset="-122"/>
                <a:ea typeface="华光粗黑_CNKI" panose="02000500000000000000" pitchFamily="2" charset="-122"/>
              </a:rPr>
              <a:t>及</a:t>
            </a:r>
            <a:r>
              <a:rPr kumimoji="1" lang="zh-CN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光粗黑_CNKI" panose="02000500000000000000" pitchFamily="2" charset="-122"/>
                <a:ea typeface="华光粗黑_CNKI" panose="02000500000000000000" pitchFamily="2" charset="-122"/>
                <a:sym typeface="+mn-ea"/>
              </a:rPr>
              <a:t>热插拔</a:t>
            </a:r>
            <a:r>
              <a:rPr kumimoji="1" lang="zh-CN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光粗黑_CNKI" panose="02000500000000000000" pitchFamily="2" charset="-122"/>
                <a:ea typeface="华光粗黑_CNKI" panose="02000500000000000000" pitchFamily="2" charset="-122"/>
              </a:rPr>
              <a:t>可靠性设计</a:t>
            </a:r>
            <a:endParaRPr kumimoji="1" lang="en-US" altLang="zh-CN" sz="28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华光粗黑_CNKI" panose="02000500000000000000" pitchFamily="2" charset="-122"/>
              <a:ea typeface="华光粗黑_CNKI" panose="02000500000000000000" pitchFamily="2" charset="-122"/>
            </a:endParaRPr>
          </a:p>
        </p:txBody>
      </p:sp>
      <p:pic>
        <p:nvPicPr>
          <p:cNvPr id="14" name="图片 13" descr="YI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灯片编号占位符 3"/>
          <p:cNvSpPr>
            <a:spLocks noGrp="1"/>
          </p:cNvSpPr>
          <p:nvPr/>
        </p:nvSpPr>
        <p:spPr>
          <a:xfrm>
            <a:off x="9336705" y="63810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1057617" y="1111362"/>
            <a:ext cx="1409661" cy="481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>
              <a:lnSpc>
                <a:spcPct val="130000"/>
              </a:lnSpc>
            </a:pPr>
            <a:r>
              <a:rPr kumimoji="1" lang="en-US" altLang="zh-CN" sz="1600" b="1" dirty="0" err="1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以太网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563C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接口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kumimoji="1" lang="zh-CN" altLang="en-US" sz="14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384164" y="1745893"/>
            <a:ext cx="9685020" cy="1604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支持有线网络连接；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以太网接口为机器提供稳定的网络连接，支持远程控制和数据交互。通过以太网，机器可实时上传工作数据至云端，接受远程指令，实现智能化远程操作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其传输速率可达1000Mbps甚至更高，满足机器在自动化、智能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化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等领域对高速、稳定数据传输的需求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733542" y="4480396"/>
          <a:ext cx="72555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71"/>
                <a:gridCol w="1158240"/>
                <a:gridCol w="1422400"/>
                <a:gridCol w="1706880"/>
                <a:gridCol w="1239520"/>
              </a:tblGrid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型号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器件类型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使用位置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作用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cs typeface="+mn-ea"/>
                        </a:rPr>
                        <a:t>封装</a:t>
                      </a:r>
                      <a:endParaRPr lang="zh-CN" alt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3R090L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GDT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以太网接口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浪涌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3RXXXL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ESDLC3V3D3B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ESD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以太网接口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浪涌、静电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cs typeface="+mn-ea"/>
                        </a:rPr>
                        <a:t>SOD323</a:t>
                      </a:r>
                      <a:endParaRPr lang="en-US" sz="1200" dirty="0">
                        <a:cs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7" y="3816595"/>
            <a:ext cx="4442102" cy="2440123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以太网接口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EMC及热插拔可靠性设计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图片 16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10782136" y="704074"/>
            <a:ext cx="736764" cy="180000"/>
          </a:xfrm>
          <a:custGeom>
            <a:avLst/>
            <a:gdLst>
              <a:gd name="connsiteX0" fmla="*/ 646764 w 736764"/>
              <a:gd name="connsiteY0" fmla="*/ 0 h 180000"/>
              <a:gd name="connsiteX1" fmla="*/ 736764 w 736764"/>
              <a:gd name="connsiteY1" fmla="*/ 90000 h 180000"/>
              <a:gd name="connsiteX2" fmla="*/ 646764 w 736764"/>
              <a:gd name="connsiteY2" fmla="*/ 180000 h 180000"/>
              <a:gd name="connsiteX3" fmla="*/ 556764 w 736764"/>
              <a:gd name="connsiteY3" fmla="*/ 90000 h 180000"/>
              <a:gd name="connsiteX4" fmla="*/ 646764 w 736764"/>
              <a:gd name="connsiteY4" fmla="*/ 0 h 180000"/>
              <a:gd name="connsiteX5" fmla="*/ 368382 w 736764"/>
              <a:gd name="connsiteY5" fmla="*/ 0 h 180000"/>
              <a:gd name="connsiteX6" fmla="*/ 458382 w 736764"/>
              <a:gd name="connsiteY6" fmla="*/ 90000 h 180000"/>
              <a:gd name="connsiteX7" fmla="*/ 368382 w 736764"/>
              <a:gd name="connsiteY7" fmla="*/ 180000 h 180000"/>
              <a:gd name="connsiteX8" fmla="*/ 278382 w 736764"/>
              <a:gd name="connsiteY8" fmla="*/ 90000 h 180000"/>
              <a:gd name="connsiteX9" fmla="*/ 368382 w 736764"/>
              <a:gd name="connsiteY9" fmla="*/ 0 h 180000"/>
              <a:gd name="connsiteX10" fmla="*/ 90000 w 736764"/>
              <a:gd name="connsiteY10" fmla="*/ 0 h 180000"/>
              <a:gd name="connsiteX11" fmla="*/ 180000 w 736764"/>
              <a:gd name="connsiteY11" fmla="*/ 90000 h 180000"/>
              <a:gd name="connsiteX12" fmla="*/ 90000 w 736764"/>
              <a:gd name="connsiteY12" fmla="*/ 180000 h 180000"/>
              <a:gd name="connsiteX13" fmla="*/ 0 w 736764"/>
              <a:gd name="connsiteY13" fmla="*/ 90000 h 180000"/>
              <a:gd name="connsiteX14" fmla="*/ 90000 w 736764"/>
              <a:gd name="connsiteY14" fmla="*/ 0 h 180000"/>
            </a:gdLst>
            <a:ahLst/>
            <a:cxnLst/>
            <a:rect l="l" t="t" r="r" b="b"/>
            <a:pathLst>
              <a:path w="736764" h="180000">
                <a:moveTo>
                  <a:pt x="646764" y="0"/>
                </a:moveTo>
                <a:cubicBezTo>
                  <a:pt x="696470" y="0"/>
                  <a:pt x="736764" y="40294"/>
                  <a:pt x="736764" y="90000"/>
                </a:cubicBezTo>
                <a:cubicBezTo>
                  <a:pt x="736764" y="139706"/>
                  <a:pt x="696470" y="180000"/>
                  <a:pt x="646764" y="180000"/>
                </a:cubicBezTo>
                <a:cubicBezTo>
                  <a:pt x="597058" y="180000"/>
                  <a:pt x="556764" y="139706"/>
                  <a:pt x="556764" y="90000"/>
                </a:cubicBezTo>
                <a:cubicBezTo>
                  <a:pt x="556764" y="40294"/>
                  <a:pt x="597058" y="0"/>
                  <a:pt x="646764" y="0"/>
                </a:cubicBezTo>
                <a:close/>
                <a:moveTo>
                  <a:pt x="368382" y="0"/>
                </a:moveTo>
                <a:cubicBezTo>
                  <a:pt x="418088" y="0"/>
                  <a:pt x="458382" y="40294"/>
                  <a:pt x="458382" y="90000"/>
                </a:cubicBezTo>
                <a:cubicBezTo>
                  <a:pt x="458382" y="139706"/>
                  <a:pt x="418088" y="180000"/>
                  <a:pt x="368382" y="180000"/>
                </a:cubicBezTo>
                <a:cubicBezTo>
                  <a:pt x="318676" y="180000"/>
                  <a:pt x="278382" y="139706"/>
                  <a:pt x="278382" y="90000"/>
                </a:cubicBezTo>
                <a:cubicBezTo>
                  <a:pt x="278382" y="40294"/>
                  <a:pt x="318676" y="0"/>
                  <a:pt x="368382" y="0"/>
                </a:cubicBezTo>
                <a:close/>
                <a:moveTo>
                  <a:pt x="90000" y="0"/>
                </a:moveTo>
                <a:cubicBezTo>
                  <a:pt x="139706" y="0"/>
                  <a:pt x="180000" y="40294"/>
                  <a:pt x="180000" y="90000"/>
                </a:cubicBezTo>
                <a:cubicBezTo>
                  <a:pt x="180000" y="139706"/>
                  <a:pt x="139706" y="180000"/>
                  <a:pt x="90000" y="180000"/>
                </a:cubicBezTo>
                <a:cubicBezTo>
                  <a:pt x="40294" y="180000"/>
                  <a:pt x="0" y="139706"/>
                  <a:pt x="0" y="90000"/>
                </a:cubicBezTo>
                <a:cubicBezTo>
                  <a:pt x="0" y="40294"/>
                  <a:pt x="40294" y="0"/>
                  <a:pt x="90000" y="0"/>
                </a:cubicBezTo>
                <a:close/>
              </a:path>
            </a:pathLst>
          </a:custGeom>
          <a:gradFill>
            <a:gsLst>
              <a:gs pos="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45590" y="2277745"/>
            <a:ext cx="3589020" cy="1151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53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erif SC Bold" panose="02020700000000000000" charset="-122"/>
                <a:sym typeface="+mn-ea"/>
              </a:rPr>
              <a:t>谢谢大家!</a:t>
            </a:r>
            <a:endParaRPr kumimoji="1" lang="zh-CN" altLang="en-US" sz="53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erif SC Bold" panose="020207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370" y="764540"/>
            <a:ext cx="2087880" cy="510540"/>
          </a:xfrm>
          <a:prstGeom prst="rect">
            <a:avLst/>
          </a:prstGeom>
        </p:spPr>
      </p:pic>
      <p:sp>
        <p:nvSpPr>
          <p:cNvPr id="31" name="标题 1"/>
          <p:cNvSpPr txBox="1"/>
          <p:nvPr/>
        </p:nvSpPr>
        <p:spPr>
          <a:xfrm>
            <a:off x="1847215" y="4869180"/>
            <a:ext cx="4227830" cy="108331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b="1"/>
              <a:t>了解更多：</a:t>
            </a:r>
            <a:r>
              <a:rPr kumimoji="1" lang="en-US" altLang="zh-CN"/>
              <a:t>www.yint.com.cn</a:t>
            </a:r>
            <a:endParaRPr kumimoji="1" lang="en-US" altLang="zh-CN"/>
          </a:p>
          <a:p>
            <a:pPr algn="l">
              <a:lnSpc>
                <a:spcPct val="110000"/>
              </a:lnSpc>
            </a:pPr>
            <a:r>
              <a:rPr kumimoji="1" lang="zh-CN" altLang="en-US"/>
              <a:t>联系我们：</a:t>
            </a:r>
            <a:r>
              <a:rPr kumimoji="1" lang="en-US" altLang="zh-CN"/>
              <a:t>sales@yint.com.cn</a:t>
            </a:r>
            <a:endParaRPr kumimoji="1" lang="en-US" altLang="zh-CN"/>
          </a:p>
          <a:p>
            <a:pPr algn="l">
              <a:lnSpc>
                <a:spcPct val="110000"/>
              </a:lnSpc>
            </a:pPr>
            <a:endParaRPr kumimoji="1" lang="zh-CN" altLang="en-US"/>
          </a:p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45" y="0"/>
            <a:ext cx="611695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219205" y="1711239"/>
            <a:ext cx="4675796" cy="467579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31830" y="2692400"/>
            <a:ext cx="1333500" cy="2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93692" y="1538513"/>
            <a:ext cx="3966302" cy="50008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9550618" y="880948"/>
            <a:ext cx="1179709" cy="11797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 flipV="1">
            <a:off x="9908002" y="1245832"/>
            <a:ext cx="464940" cy="44994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49655" y="2844165"/>
            <a:ext cx="6453505" cy="16694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erif SC Regular" panose="02020900000000000000" charset="-122"/>
                <a:sym typeface="+mn-ea"/>
              </a:rPr>
              <a:t>国际和国内标准内容</a:t>
            </a:r>
            <a:endParaRPr kumimoji="1" lang="en-US" altLang="zh-CN" sz="40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erif SC Regular" panose="02020900000000000000" charset="-122"/>
              <a:sym typeface="+mn-ea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86460" y="1988820"/>
            <a:ext cx="1584325" cy="109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ACDBFE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01</a:t>
            </a:r>
            <a:endParaRPr kumimoji="1" lang="zh-CN" altLang="en-US"/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147360" y="1724429"/>
            <a:ext cx="254000" cy="254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790641" y="1724429"/>
            <a:ext cx="254000" cy="254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1050" y="406400"/>
            <a:ext cx="5516245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1.1 国际标准号及名称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853440" y="1638300"/>
          <a:ext cx="10485120" cy="4053840"/>
        </p:xfrm>
        <a:graphic>
          <a:graphicData uri="http://schemas.openxmlformats.org/drawingml/2006/table">
            <a:tbl>
              <a:tblPr/>
              <a:tblGrid>
                <a:gridCol w="2386965"/>
                <a:gridCol w="2881630"/>
                <a:gridCol w="5216525"/>
              </a:tblGrid>
              <a:tr h="29591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标准号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标准名称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核心内容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ISO 15189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医学实验室质量和能力要求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规范医学实验室整体流程，包括粪便分析相关的样本处理、检测操作、结果报告等，确保实验室能力与质量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ISO 22870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体外诊断医疗器械性能评估标准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用于验证粪便分析仪的检测准确性、可靠性等性能指标，明确性能评估的方法与要求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ISO 13485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医疗器械质量管理体系要求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规定粪便分析仪制造商的质量管理体系，覆盖设计、生产、检验等全流程，确保产品符合国际质量规范。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CLSI GP41-A6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临床实验室标本处理指南（含粪便分析）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涉及粪便样本的采集、保存、预处理及显微镜检查等操作规范，指导实验室标准化操作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21 CFR Part 820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美国医疗器械质量管理体系法规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要求粪便分析仪制造商遵循设计控制、生产记录、上市后监测等质量体系要求，确保产品安全有效。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欧盟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IVDR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Regulation (EU) 2017/746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）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欧盟体外诊断医疗器械法规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对粪便分析仪进行风险分级（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B/C/D 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类），明确高风险设备需经公告机构审核，要求加贴 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UDI 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标识，提交临床数据，强化上市后监测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147360" y="1724429"/>
            <a:ext cx="254000" cy="254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790641" y="1724429"/>
            <a:ext cx="254000" cy="254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1050" y="406400"/>
            <a:ext cx="5516245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1.2 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国内标准号及名称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781050" y="1297305"/>
          <a:ext cx="10485120" cy="4602480"/>
        </p:xfrm>
        <a:graphic>
          <a:graphicData uri="http://schemas.openxmlformats.org/drawingml/2006/table">
            <a:tbl>
              <a:tblPr/>
              <a:tblGrid>
                <a:gridCol w="2103120"/>
                <a:gridCol w="3165475"/>
                <a:gridCol w="5216525"/>
              </a:tblGrid>
              <a:tr h="39624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标准号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标准名称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核心内容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YY/T 1745-2021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粪便分析仪行业标准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规定粪便分析仪的技术指标：检出率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≥90%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（质控品 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模拟样本）、携带污染率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≤0.05%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、临床符合率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≥80%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（与人工镜检对比），明确有形成分识别、隐血检测等功能要求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GB/T 18268.1-2010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测量、控制和实验室用电气设备电磁兼容性要求 第 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1 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部分：通用要求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对应 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IEC 61326-1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，规范粪便分析仪的电磁兼容性，避免电磁干扰影响检测准确性。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GB/T 29791.3-2013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ea typeface="Inter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医疗器械 标签与说明书 第 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3 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部分：体外诊断器械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对应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ea typeface="Inter"/>
                          <a:cs typeface="Arial" panose="020B0604020202020204" pitchFamily="34" charset="0"/>
                        </a:rPr>
                        <a:t>ISO15223-3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，规定粪便分析仪标签和说明书的内容要求，包括适用范围、检测限、干扰因素等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CN" sz="1400">
                          <a:ln w="12700">
                            <a:noFill/>
                          </a:ln>
                          <a:solidFill>
                            <a:srgbClr val="262626">
                              <a:alpha val="100000"/>
                            </a:srgbClr>
                          </a:solidFill>
                          <a:ea typeface="Source Han Sans CN Normal" panose="020B0400000000000000" charset="-122"/>
                          <a:cs typeface="Arial" panose="020B0604020202020204" pitchFamily="34" charset="0"/>
                          <a:sym typeface="+mn-ea"/>
                        </a:rPr>
                        <a:t>GB 9706.1- 2020</a:t>
                      </a:r>
                      <a:endParaRPr kumimoji="1" lang="en-US" altLang="zh-CN" sz="1400" b="0" i="0">
                        <a:ln w="12700">
                          <a:noFill/>
                        </a:ln>
                        <a:solidFill>
                          <a:srgbClr val="262626">
                            <a:alpha val="100000"/>
                          </a:srgbClr>
                        </a:solidFill>
                        <a:ea typeface="Source Han Sans CN Normal" panose="020B0400000000000000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CN" sz="1200">
                          <a:ln w="12700">
                            <a:noFill/>
                          </a:ln>
                          <a:solidFill>
                            <a:srgbClr val="262626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医用电气设备 第1部分：基本安全和基本性能的通用要求</a:t>
                      </a:r>
                      <a:endParaRPr kumimoji="1" lang="en-US" altLang="zh-CN" sz="1200" b="0" i="0">
                        <a:ln w="12700">
                          <a:noFill/>
                        </a:ln>
                        <a:solidFill>
                          <a:srgbClr val="262626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  <a:sym typeface="+mn-ea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 algn="l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CN" sz="1400">
                          <a:ln w="12700">
                            <a:noFill/>
                          </a:ln>
                          <a:solidFill>
                            <a:srgbClr val="262626">
                              <a:alpha val="100000"/>
                            </a:srgbClr>
                          </a:solidFill>
                          <a:ea typeface="Source Han Sans CN Normal" panose="020B0400000000000000" charset="-122"/>
                          <a:cs typeface="Arial" panose="020B0604020202020204" pitchFamily="34" charset="0"/>
                          <a:sym typeface="+mn-ea"/>
                        </a:rPr>
                        <a:t>GB 4824- 2019</a:t>
                      </a:r>
                      <a:endParaRPr kumimoji="1" lang="en-US" altLang="zh-CN" sz="1400" b="0" i="0">
                        <a:ln w="12700">
                          <a:noFill/>
                        </a:ln>
                        <a:solidFill>
                          <a:srgbClr val="262626">
                            <a:alpha val="100000"/>
                          </a:srgbClr>
                        </a:solidFill>
                        <a:ea typeface="Source Han Sans CN Normal" panose="020B0400000000000000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CN" sz="1200">
                          <a:ln w="12700">
                            <a:noFill/>
                          </a:ln>
                          <a:solidFill>
                            <a:srgbClr val="262626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工业、科学和医疗设备 射频骚扰特性 限值和测量方法》</a:t>
                      </a:r>
                      <a:endParaRPr kumimoji="1" lang="en-US" altLang="zh-CN" sz="1200" b="0" i="0">
                        <a:ln w="12700">
                          <a:noFill/>
                        </a:ln>
                        <a:solidFill>
                          <a:srgbClr val="262626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  <a:sym typeface="+mn-ea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1.3 其它国家和主体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标准要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求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/>
        </p:nvGraphicFramePr>
        <p:xfrm>
          <a:off x="853440" y="1740535"/>
          <a:ext cx="10485120" cy="3893820"/>
        </p:xfrm>
        <a:graphic>
          <a:graphicData uri="http://schemas.openxmlformats.org/drawingml/2006/table">
            <a:tbl>
              <a:tblPr/>
              <a:tblGrid>
                <a:gridCol w="2552700"/>
                <a:gridCol w="3997960"/>
                <a:gridCol w="3934460"/>
              </a:tblGrid>
              <a:tr h="0"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标准号 </a:t>
                      </a:r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 </a:t>
                      </a: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认证途径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标准名称 </a:t>
                      </a:r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 </a:t>
                      </a: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法规名称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核心内容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FDA 510 (k) 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认证（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Class II 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类）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美国食品药品监督管理局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II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类医疗器械上市前通知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适用于粪便隐血检测分析仪等中低风险设备，需证明与已上市设备 “实质等效性”，提交性能验证数据（如准确性、重复性）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FDA PMA 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申请（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Class III 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类）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美国食品药品监督管理局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III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类医疗器械上市前批准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适用于高风险检测设备（如寄生虫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病原体分型），需提交完整临床试验数据，证明安全性和临床有效性，审核流程更严格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21 CFR Part 820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美国医疗器械质量管理体系法规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要求粪便分析仪制造商遵循设计控制、生产记录、纠正预防措施、上市后监测等全流程质量体系要求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欧盟 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IVDR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Regulation (EU) 2017/746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）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37477" marR="137477" marT="91757" marB="91757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16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欧盟体外诊断医疗器械法规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按风险分级：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B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（如隐血检测）可自我声明或公告机构审核；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C/D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（如寄生虫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癌症筛查）需公告机构审核；要求加贴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UDI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标识，提交临床数据，强化上市后监测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37477" marR="137477" marT="91757" marB="91757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7219205" y="1711239"/>
            <a:ext cx="4675796" cy="467579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31830" y="2692400"/>
            <a:ext cx="1333500" cy="2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93692" y="1538513"/>
            <a:ext cx="3966302" cy="50008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9550618" y="880948"/>
            <a:ext cx="1179709" cy="117970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 flipV="1">
            <a:off x="9908002" y="1245832"/>
            <a:ext cx="464940" cy="44994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49655" y="2844165"/>
            <a:ext cx="6453505" cy="16694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标准的电子部份电磁兼容EMC内容</a:t>
            </a:r>
            <a:endParaRPr kumimoji="1" lang="en-US" altLang="zh-CN" sz="40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86460" y="1988820"/>
            <a:ext cx="1584325" cy="109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ACDBFE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02</a:t>
            </a:r>
            <a:endParaRPr kumimoji="1" lang="zh-CN" altLang="en-US"/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1605280" y="1915795"/>
            <a:ext cx="8823325" cy="25584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2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在国际标准IEC 60601- 1- 2中，对电子部分的电磁发射要求十分严格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定设备在射频范围内的传导发射和辐射发射都不能超过规定限值，防止对周围电子设备如医疗监护仪、通信设备等造成干扰。在抗扰度方面，要求设备能够承受一定强度的静电放电、射频电磁场辐射、电快速瞬变脉冲群等电磁干扰，确保设备在受到这些干扰时不会出现功能异常、数据错误或损坏等情况 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2.1 国际标准中的电子部分EMC内容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80" y="3818890"/>
            <a:ext cx="4657090" cy="2713355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6680653"/>
            <a:ext cx="12192000" cy="224972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105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2.2 国内标准中的电子部分EMC内容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灯片编号占位符 14"/>
          <p:cNvSpPr>
            <a:spLocks noGrp="1"/>
          </p:cNvSpPr>
          <p:nvPr/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885" y="404495"/>
            <a:ext cx="1256665" cy="306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1050" y="1304290"/>
            <a:ext cx="10466705" cy="515175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YY/T 1745-2021《</a:t>
            </a:r>
            <a:r>
              <a:rPr lang="zh-CN" altLang="en-US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粪便分析仪行业标准</a:t>
            </a:r>
            <a:r>
              <a:rPr lang="en-US" altLang="zh-CN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endParaRPr lang="en-US" altLang="zh-CN" sz="1600" b="1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None/>
            </a:pP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适用范围：中国粪便分析仪专用标准，明确引用 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GB/T18268 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系列作为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依据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国家药品监督管理局医疗器械技术审评中心</a:t>
            </a:r>
            <a:endParaRPr lang="zh-CN" altLang="en-US" sz="1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核心 </a:t>
            </a:r>
            <a:r>
              <a:rPr lang="en-US" altLang="zh-CN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 </a:t>
            </a:r>
            <a:r>
              <a:rPr lang="zh-CN" altLang="en-US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内容：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合规要求</a:t>
            </a:r>
            <a:endParaRPr lang="zh-CN" altLang="en-US" sz="1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2" indent="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None/>
            </a:pP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仪器主机需同时符合 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GB/T18268.1-2010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（通用要求）和 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GB/T18268.26-2010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IVD 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专项要求）的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类设备标准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国家药品监督管理局医疗器械技术审评中心</a:t>
            </a:r>
            <a:endParaRPr lang="zh-CN" altLang="en-US" sz="1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2" indent="-2857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测试方法：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按上述标准进行 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 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测试，包括抗扰度（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ESD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EFT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、射频场等）和发射限值（传导、辐射）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国家药品监督管理局医疗器械技术审评中心</a:t>
            </a:r>
            <a:endParaRPr lang="zh-CN" altLang="en-US" sz="1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2" indent="-2857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临床符合率：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测试中设备需保持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≥80% 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的阳性检出符合率（与人工镜检对比）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国家药品监督管理局医疗器械技术审评中心</a:t>
            </a:r>
            <a:endParaRPr lang="zh-CN" altLang="en-US" sz="1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2" indent="-2857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抗干扰能力：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在典型医疗电磁环境（如</a:t>
            </a:r>
            <a:r>
              <a:rPr lang="en-US" altLang="zh-CN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Wi-Fi</a:t>
            </a:r>
            <a:r>
              <a:rPr lang="zh-CN" altLang="en-US" sz="16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、高频电刀）下，设备需稳定运行，无数据误判国家药品监督管理局医疗器械技术审评中心</a:t>
            </a:r>
            <a:endParaRPr lang="zh-CN" altLang="en-US" sz="1600" b="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2.250944881889744,&quot;left&quot;:58.908503937007865,&quot;top&quot;:373.60779527559055,&quot;width&quot;:332.2281102362205}"/>
</p:tagLst>
</file>

<file path=ppt/tags/tag10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11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12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13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14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15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16.xml><?xml version="1.0" encoding="utf-8"?>
<p:tagLst xmlns:p="http://schemas.openxmlformats.org/presentationml/2006/main">
  <p:tag name="TABLE_ENDDRAG_ORIGIN_RECT" val="794*117"/>
  <p:tag name="TABLE_ENDDRAG_RECT" val="111*396*794*117"/>
</p:tagLst>
</file>

<file path=ppt/tags/tag17.xml><?xml version="1.0" encoding="utf-8"?>
<p:tagLst xmlns:p="http://schemas.openxmlformats.org/presentationml/2006/main">
  <p:tag name="TABLE_ENDDRAG_ORIGIN_RECT" val="794*117"/>
  <p:tag name="TABLE_ENDDRAG_RECT" val="111*396*794*117"/>
</p:tagLst>
</file>

<file path=ppt/tags/tag18.xml><?xml version="1.0" encoding="utf-8"?>
<p:tagLst xmlns:p="http://schemas.openxmlformats.org/presentationml/2006/main">
  <p:tag name="KSO_WM_DIAGRAM_VIRTUALLY_FRAME" val="{&quot;height&quot;:187.73984251968506,&quot;left&quot;:48.470708661417326,&quot;top&quot;:145.5,&quot;width&quot;:862.0586614173228}"/>
</p:tagLst>
</file>

<file path=ppt/tags/tag19.xml><?xml version="1.0" encoding="utf-8"?>
<p:tagLst xmlns:p="http://schemas.openxmlformats.org/presentationml/2006/main">
  <p:tag name="KSO_WM_DIAGRAM_VIRTUALLY_FRAME" val="{&quot;height&quot;:187.73984251968506,&quot;left&quot;:41.69220472440943,&quot;top&quot;:145.5,&quot;width&quot;:868.8371653543306}"/>
</p:tagLst>
</file>

<file path=ppt/tags/tag2.xml><?xml version="1.0" encoding="utf-8"?>
<p:tagLst xmlns:p="http://schemas.openxmlformats.org/presentationml/2006/main">
  <p:tag name="KSO_WM_DIAGRAM_VIRTUALLY_FRAME" val="{&quot;height&quot;:32.250944881889744,&quot;left&quot;:58.908503937007865,&quot;top&quot;:373.60779527559055,&quot;width&quot;:332.2281102362205}"/>
</p:tagLst>
</file>

<file path=ppt/tags/tag20.xml><?xml version="1.0" encoding="utf-8"?>
<p:tagLst xmlns:p="http://schemas.openxmlformats.org/presentationml/2006/main">
  <p:tag name="KSO_WM_DIAGRAM_VIRTUALLY_FRAME" val="{&quot;height&quot;:277.6,&quot;left&quot;:383.9,&quot;top&quot;:160,&quot;width&quot;:488.8}"/>
</p:tagLst>
</file>

<file path=ppt/tags/tag21.xml><?xml version="1.0" encoding="utf-8"?>
<p:tagLst xmlns:p="http://schemas.openxmlformats.org/presentationml/2006/main">
  <p:tag name="TABLE_ENDDRAG_ORIGIN_RECT" val="651*61"/>
  <p:tag name="TABLE_ENDDRAG_RECT" val="189*450*651*61"/>
</p:tagLst>
</file>

<file path=ppt/tags/tag22.xml><?xml version="1.0" encoding="utf-8"?>
<p:tagLst xmlns:p="http://schemas.openxmlformats.org/presentationml/2006/main">
  <p:tag name="TABLE_ENDDRAG_ORIGIN_RECT" val="651*61"/>
  <p:tag name="TABLE_ENDDRAG_RECT" val="189*450*651*61"/>
</p:tagLst>
</file>

<file path=ppt/tags/tag23.xml><?xml version="1.0" encoding="utf-8"?>
<p:tagLst xmlns:p="http://schemas.openxmlformats.org/presentationml/2006/main">
  <p:tag name="KSO_WM_DIAGRAM_VIRTUALLY_FRAME" val="{&quot;height&quot;:187.73984251968506,&quot;left&quot;:48.470708661417326,&quot;top&quot;:145.5,&quot;width&quot;:862.0586614173228}"/>
</p:tagLst>
</file>

<file path=ppt/tags/tag3.xml><?xml version="1.0" encoding="utf-8"?>
<p:tagLst xmlns:p="http://schemas.openxmlformats.org/presentationml/2006/main">
  <p:tag name="KSO_WM_DIAGRAM_VIRTUALLY_FRAME" val="{&quot;height&quot;:32.250944881889744,&quot;left&quot;:58.908503937007865,&quot;top&quot;:373.60779527559055,&quot;width&quot;:332.2281102362205}"/>
</p:tagLst>
</file>

<file path=ppt/tags/tag4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5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6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7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8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ags/tag9.xml><?xml version="1.0" encoding="utf-8"?>
<p:tagLst xmlns:p="http://schemas.openxmlformats.org/presentationml/2006/main">
  <p:tag name="KSO_WM_DIAGRAM_VIRTUALLY_FRAME" val="{&quot;height&quot;:308.52314960629917,&quot;left&quot;:75.5096062992126,&quot;top&quot;:182.63464566929133,&quot;width&quot;:807.9807874015748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0A5FC"/>
      </a:accent1>
      <a:accent2>
        <a:srgbClr val="FFC000"/>
      </a:accent2>
      <a:accent3>
        <a:srgbClr val="30A5FC"/>
      </a:accent3>
      <a:accent4>
        <a:srgbClr val="FFC000"/>
      </a:accent4>
      <a:accent5>
        <a:srgbClr val="30A5FC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5006</Words>
  <Application>WPS 演示</Application>
  <PresentationFormat>宽屏</PresentationFormat>
  <Paragraphs>558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51" baseType="lpstr">
      <vt:lpstr>Arial</vt:lpstr>
      <vt:lpstr>宋体</vt:lpstr>
      <vt:lpstr>Wingdings</vt:lpstr>
      <vt:lpstr>Source Han Serif SC Regular</vt:lpstr>
      <vt:lpstr>Source Han Serif</vt:lpstr>
      <vt:lpstr>Source Han Serif SC Bold</vt:lpstr>
      <vt:lpstr>Source Han Sans CN Bold Bold</vt:lpstr>
      <vt:lpstr>Source Han Sans CN Normal</vt:lpstr>
      <vt:lpstr>OPPOSans H</vt:lpstr>
      <vt:lpstr>等线</vt:lpstr>
      <vt:lpstr>微软雅黑</vt:lpstr>
      <vt:lpstr>Arial Unicode MS</vt:lpstr>
      <vt:lpstr>Calibri</vt:lpstr>
      <vt:lpstr>华光粗黑_CNKI</vt:lpstr>
      <vt:lpstr>等线 Light</vt:lpstr>
      <vt:lpstr>Inter</vt:lpstr>
      <vt:lpstr>Segoe Print</vt:lpstr>
      <vt:lpstr>Malgun Gothic Semilight</vt:lpstr>
      <vt:lpstr>Arial</vt:lpstr>
      <vt:lpstr>Wingdings</vt:lpstr>
      <vt:lpstr>MS PGothic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肖南海-专注做一件事的人</cp:lastModifiedBy>
  <cp:revision>14</cp:revision>
  <dcterms:created xsi:type="dcterms:W3CDTF">2025-08-24T14:32:00Z</dcterms:created>
  <dcterms:modified xsi:type="dcterms:W3CDTF">2025-09-04T17:12:32Z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FA0F54492177492E9E8FFBDCCDCA6F5A_12</vt:lpwstr>
  </property>
  <property fmtid="{D5CDD505-2E9C-101B-9397-08002B2CF9AE}" pid="3" name="KSOProductBuildVer">
    <vt:lpwstr>2052-12.1.0.22529</vt:lpwstr>
  </property>
</Properties>
</file>