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82" r:id="rId10"/>
    <p:sldId id="280" r:id="rId11"/>
    <p:sldId id="281" r:id="rId12"/>
    <p:sldId id="264" r:id="rId13"/>
    <p:sldId id="265" r:id="rId14"/>
    <p:sldId id="266" r:id="rId15"/>
    <p:sldId id="268" r:id="rId16"/>
    <p:sldId id="270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74" r:id="rId25"/>
  </p:sldIdLst>
  <p:sldSz cx="12192000" cy="6858000"/>
  <p:notesSz cx="6858000" cy="9144000"/>
  <p:embeddedFontLst>
    <p:embeddedFont>
      <p:font typeface="Source Han Sans CN Bold Bold" panose="020B0800000000000000" charset="-122"/>
      <p:bold r:id="rId30"/>
    </p:embeddedFont>
    <p:embeddedFont>
      <p:font typeface="OPPOSans R" panose="00020600040101010101" charset="-122"/>
      <p:regular r:id="rId31"/>
    </p:embeddedFont>
    <p:embeddedFont>
      <p:font typeface="OPPOSans H" panose="00020600040101010101" charset="-122"/>
      <p:regular r:id="rId32"/>
    </p:embeddedFont>
    <p:embeddedFont>
      <p:font typeface="微软雅黑" panose="020B0503020204020204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Source Han Sans CN Normal" panose="020B0400000000000000" charset="-122"/>
      <p:regular r:id="rId38"/>
    </p:embeddedFont>
  </p:embeddedFontLst>
  <p:custDataLst>
    <p:tags r:id="rId39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7AF3C87-8D64-4B86-9F44-012173309F02}" styleName="三线式标题行镶边行表格样式_1 2 2">
    <a:wholeTbl>
      <a:tcTxStyle>
        <a:fontRef idx="none">
          <a:srgbClr val="08090C"/>
        </a:fontRef>
      </a:tcTxStyle>
      <a:tcStyle>
        <a:tcBdr/>
        <a:fill>
          <a:solidFill>
            <a:srgbClr val="FFFFFF"/>
          </a:solidFill>
        </a:fill>
      </a:tcStyle>
    </a:wholeTbl>
    <a:band2H>
      <a:tcStyle>
        <a:tcBdr/>
        <a:fill>
          <a:solidFill>
            <a:srgbClr val="F2F2F2"/>
          </a:solidFill>
        </a:fill>
      </a:tcStyle>
    </a:band2H>
    <a:band1V>
      <a:tcStyle>
        <a:tcBdr/>
        <a:fill>
          <a:solidFill>
            <a:srgbClr val="F2F2F2"/>
          </a:solidFill>
        </a:fill>
      </a:tcStyle>
    </a:band1V>
    <a:lastCol>
      <a:tcTxStyle b="on">
        <a:fontRef idx="none">
          <a:schemeClr val="accent2"/>
        </a:fontRef>
      </a:tcTxStyle>
      <a:tcStyle>
        <a:tcBdr/>
        <a:fill>
          <a:solidFill>
            <a:schemeClr val="bg1">
              <a:lumMod val="90002"/>
            </a:schemeClr>
          </a:solidFill>
        </a:fill>
      </a:tcStyle>
    </a:lastCol>
    <a:firstCol>
      <a:tcTxStyle b="on">
        <a:fontRef idx="none">
          <a:schemeClr val="accent2"/>
        </a:fontRef>
      </a:tcTxStyle>
      <a:tcStyle>
        <a:tcBdr/>
        <a:fill>
          <a:solidFill>
            <a:schemeClr val="bg1">
              <a:lumMod val="90002"/>
            </a:schemeClr>
          </a:solidFill>
        </a:fill>
      </a:tcStyle>
    </a:firstCol>
    <a:lastRow>
      <a:tcTxStyle b="on">
        <a:fontRef idx="none">
          <a:schemeClr val="accent2"/>
        </a:fontRef>
      </a:tcTxStyle>
      <a:tcStyle>
        <a:tcBdr/>
        <a:fill>
          <a:solidFill>
            <a:schemeClr val="accent2">
              <a:lumMod val="20000"/>
              <a:lumOff val="80000"/>
            </a:schemeClr>
          </a:solidFill>
        </a:fill>
      </a:tcStyle>
    </a:lastRow>
    <a:firstRow>
      <a:tcTxStyle b="on">
        <a:fontRef idx="none">
          <a:schemeClr val="accent2"/>
        </a:fontRef>
      </a:tcTxStyle>
      <a:tcStyle>
        <a:tcBdr/>
        <a:fill>
          <a:solidFill>
            <a:schemeClr val="accent2">
              <a:lumMod val="20000"/>
              <a:lumOff val="8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77.xml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7" Type="http://schemas.openxmlformats.org/officeDocument/2006/relationships/theme" Target="../theme/theme1.xml"/><Relationship Id="rId36" Type="http://schemas.openxmlformats.org/officeDocument/2006/relationships/tags" Target="../tags/tag62.xml"/><Relationship Id="rId35" Type="http://schemas.openxmlformats.org/officeDocument/2006/relationships/tags" Target="../tags/tag61.xml"/><Relationship Id="rId34" Type="http://schemas.openxmlformats.org/officeDocument/2006/relationships/tags" Target="../tags/tag60.xml"/><Relationship Id="rId33" Type="http://schemas.openxmlformats.org/officeDocument/2006/relationships/tags" Target="../tags/tag59.xml"/><Relationship Id="rId32" Type="http://schemas.openxmlformats.org/officeDocument/2006/relationships/tags" Target="../tags/tag58.xml"/><Relationship Id="rId31" Type="http://schemas.openxmlformats.org/officeDocument/2006/relationships/tags" Target="../tags/tag57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3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7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70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3.png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tags" Target="../tags/tag73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tags" Target="../tags/tag74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.pn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75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tags" Target="../tags/tag76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6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6744335" y="2536825"/>
            <a:ext cx="5356225" cy="3013710"/>
          </a:xfrm>
          <a:prstGeom prst="round2DiagRect">
            <a:avLst/>
          </a:prstGeom>
          <a:noFill/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alphaModFix amt="100000"/>
          </a:blip>
          <a:srcRect l="34500" t="100000" r="12375" b="-3503"/>
          <a:stretch>
            <a:fillRect/>
          </a:stretch>
        </p:blipFill>
        <p:spPr>
          <a:xfrm>
            <a:off x="5715000" y="6671422"/>
            <a:ext cx="6477000" cy="186579"/>
          </a:xfrm>
          <a:custGeom>
            <a:avLst/>
            <a:gdLst>
              <a:gd name="connsiteX0" fmla="*/ 0 w 6477000"/>
              <a:gd name="connsiteY0" fmla="*/ 0 h 186579"/>
              <a:gd name="connsiteX1" fmla="*/ 6477000 w 6477000"/>
              <a:gd name="connsiteY1" fmla="*/ 0 h 186579"/>
              <a:gd name="connsiteX2" fmla="*/ 6477000 w 6477000"/>
              <a:gd name="connsiteY2" fmla="*/ 186579 h 186579"/>
              <a:gd name="connsiteX3" fmla="*/ 0 w 6477000"/>
              <a:gd name="connsiteY3" fmla="*/ 186579 h 186579"/>
              <a:gd name="connsiteX4" fmla="*/ 0 w 6477000"/>
              <a:gd name="connsiteY4" fmla="*/ 0 h 186579"/>
            </a:gdLst>
            <a:ahLst/>
            <a:cxnLst/>
            <a:rect l="l" t="t" r="r" b="b"/>
            <a:pathLst>
              <a:path w="6477000" h="186579">
                <a:moveTo>
                  <a:pt x="0" y="0"/>
                </a:moveTo>
                <a:lnTo>
                  <a:pt x="6477000" y="0"/>
                </a:lnTo>
                <a:lnTo>
                  <a:pt x="6477000" y="186579"/>
                </a:lnTo>
                <a:lnTo>
                  <a:pt x="0" y="1865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>
            <a:off x="660399" y="1443789"/>
            <a:ext cx="6173537" cy="2285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700" b="1">
                <a:ln w="104775">
                  <a:noFill/>
                </a:ln>
                <a:gradFill>
                  <a:gsLst>
                    <a:gs pos="50000">
                      <a:srgbClr val="425FDF"/>
                    </a:gs>
                    <a:gs pos="0">
                      <a:srgbClr val="2835B6"/>
                    </a:gs>
                    <a:gs pos="99000">
                      <a:srgbClr val="7490FE"/>
                    </a:gs>
                  </a:gsLst>
                  <a:lin ang="16200000"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电动床电子电路电磁兼容与创新方案</a:t>
            </a:r>
            <a:endParaRPr kumimoji="1" lang="en-US" altLang="zh-CN" sz="4700" b="1">
              <a:ln w="104775">
                <a:noFill/>
              </a:ln>
              <a:gradFill>
                <a:gsLst>
                  <a:gs pos="50000">
                    <a:srgbClr val="425FDF"/>
                  </a:gs>
                  <a:gs pos="0">
                    <a:srgbClr val="2835B6"/>
                  </a:gs>
                  <a:gs pos="99000">
                    <a:srgbClr val="7490FE"/>
                  </a:gs>
                </a:gsLst>
                <a:lin ang="16200000" scaled="0"/>
              </a:gra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25" name="标题 1"/>
          <p:cNvSpPr txBox="1"/>
          <p:nvPr/>
        </p:nvSpPr>
        <p:spPr>
          <a:xfrm>
            <a:off x="623570" y="4580890"/>
            <a:ext cx="3736975" cy="2463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10000"/>
              </a:lnSpc>
            </a:pPr>
            <a:r>
              <a:rPr kumimoji="1" lang="zh-CN" altLang="en-US" sz="2000">
                <a:solidFill>
                  <a:schemeClr val="tx1"/>
                </a:solidFill>
              </a:rPr>
              <a:t>制作</a:t>
            </a:r>
            <a:r>
              <a:rPr kumimoji="1" lang="en-US" altLang="zh-CN" sz="2000">
                <a:solidFill>
                  <a:schemeClr val="tx1"/>
                </a:solidFill>
              </a:rPr>
              <a:t> </a:t>
            </a:r>
            <a:r>
              <a:rPr kumimoji="1" lang="zh-CN" altLang="en-US" sz="2000">
                <a:solidFill>
                  <a:schemeClr val="tx1"/>
                </a:solidFill>
              </a:rPr>
              <a:t>：</a:t>
            </a:r>
            <a:r>
              <a:rPr kumimoji="1" lang="en-US" altLang="zh-CN" sz="2000">
                <a:solidFill>
                  <a:schemeClr val="tx1"/>
                </a:solidFill>
              </a:rPr>
              <a:t> </a:t>
            </a:r>
            <a:r>
              <a:rPr kumimoji="1"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音特电子</a:t>
            </a:r>
            <a:r>
              <a:rPr kumimoji="1" lang="en-US" altLang="zh-CN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July-2025</a:t>
            </a:r>
            <a:endParaRPr kumimoji="1" lang="en-US" altLang="zh-CN" sz="2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9" name="标题 1"/>
          <p:cNvSpPr txBox="1"/>
          <p:nvPr/>
        </p:nvSpPr>
        <p:spPr>
          <a:xfrm>
            <a:off x="9945972" y="5229009"/>
            <a:ext cx="1182031" cy="1182031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76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 17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" y="424180"/>
            <a:ext cx="2081530" cy="5073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 2.4 传导骚扰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详细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限值要求</a:t>
            </a:r>
            <a:endParaRPr kumimoji="1" lang="zh-CN" altLang="en-US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  <a:sym typeface="+mn-ea"/>
            </a:endParaRPr>
          </a:p>
        </p:txBody>
      </p:sp>
      <p:sp>
        <p:nvSpPr>
          <p:cNvPr id="25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灯片编号占位符 2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27" name="图片 26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1127125" y="1628775"/>
          <a:ext cx="10073640" cy="1799590"/>
        </p:xfrm>
        <a:graphic>
          <a:graphicData uri="http://schemas.openxmlformats.org/drawingml/2006/table">
            <a:tbl>
              <a:tblPr/>
              <a:tblGrid>
                <a:gridCol w="2055495"/>
                <a:gridCol w="3129280"/>
                <a:gridCol w="4888865"/>
              </a:tblGrid>
              <a:tr h="496570">
                <a:tc>
                  <a:txBody>
                    <a:bodyPr/>
                    <a:p>
                      <a:pPr algn="l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频率范围</a:t>
                      </a:r>
                      <a:endParaRPr lang="zh-CN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CISPR 11/CISPR 14-1 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限值（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dBμV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FCC Part 15 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限值（</a:t>
                      </a:r>
                      <a:r>
                        <a:rPr lang="en-US" altLang="zh-CN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dBμV</a:t>
                      </a:r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34340">
                <a:tc>
                  <a:txBody>
                    <a:bodyPr/>
                    <a:p>
                      <a:r>
                        <a:rPr lang="en-US" altLang="zh-CN" sz="16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150 kHz ~ 500 kHz</a:t>
                      </a:r>
                      <a:endParaRPr lang="en-US" altLang="zh-CN" sz="16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6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QP: 79, AV: 66</a:t>
                      </a:r>
                      <a:endParaRPr lang="en-US" altLang="zh-CN" sz="16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6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QP: 66 ~ 56*</a:t>
                      </a:r>
                      <a:endParaRPr lang="en-US" altLang="zh-CN" sz="16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34340">
                <a:tc>
                  <a:txBody>
                    <a:bodyPr/>
                    <a:p>
                      <a:r>
                        <a:rPr lang="en-US" altLang="zh-CN" sz="16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500 kHz ~ 5 MHz</a:t>
                      </a:r>
                      <a:endParaRPr lang="en-US" altLang="zh-CN" sz="16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6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QP: 73, AV: 60</a:t>
                      </a:r>
                      <a:endParaRPr lang="en-US" altLang="zh-CN" sz="16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6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QP: 56</a:t>
                      </a:r>
                      <a:endParaRPr lang="en-US" altLang="zh-CN" sz="16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434340">
                <a:tc>
                  <a:txBody>
                    <a:bodyPr/>
                    <a:p>
                      <a:r>
                        <a:rPr lang="en-US" altLang="zh-CN" sz="16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MHz ~ 30 MHz</a:t>
                      </a:r>
                      <a:endParaRPr lang="en-US" altLang="zh-CN" sz="16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6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QP: 73, AV: 60</a:t>
                      </a:r>
                      <a:endParaRPr lang="en-US" altLang="zh-CN" sz="16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6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QP: 60</a:t>
                      </a:r>
                      <a:endParaRPr lang="en-US" altLang="zh-CN" sz="16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982980" y="3428365"/>
            <a:ext cx="9458960" cy="66040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endParaRPr lang="en-US" altLang="zh-CN" sz="1600" b="0" i="0">
              <a:solidFill>
                <a:srgbClr val="404040"/>
              </a:solidFill>
              <a:latin typeface="quote-cjk-patch"/>
              <a:ea typeface="quote-cjk-patch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27125" y="3860800"/>
            <a:ext cx="6096000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注：</a:t>
            </a:r>
            <a:r>
              <a:rPr lang="en-US" altLang="zh-CN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FCC</a:t>
            </a:r>
            <a:r>
              <a:rPr lang="zh-CN" altLang="en-US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限值分</a:t>
            </a:r>
            <a:r>
              <a:rPr lang="en-US" altLang="zh-CN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Class A</a:t>
            </a:r>
            <a:r>
              <a:rPr lang="zh-CN" altLang="en-US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（工业）和</a:t>
            </a:r>
            <a:r>
              <a:rPr lang="en-US" altLang="zh-CN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Class B</a:t>
            </a:r>
            <a:r>
              <a:rPr lang="zh-CN" altLang="en-US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（家用），</a:t>
            </a:r>
            <a:r>
              <a:rPr lang="en-US" altLang="zh-CN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Class B</a:t>
            </a:r>
            <a:r>
              <a:rPr lang="zh-CN" altLang="en-US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更严格</a:t>
            </a:r>
            <a:endParaRPr lang="zh-CN" altLang="en-US" sz="14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医疗设备通常参考</a:t>
            </a:r>
            <a:r>
              <a:rPr lang="en-US" altLang="zh-CN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CISPR 11 Class B</a:t>
            </a:r>
            <a:endParaRPr lang="en-US" altLang="zh-CN" sz="140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</a:t>
            </a:r>
            <a:r>
              <a:rPr lang="zh-CN" altLang="en-US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特殊标准有些差</a:t>
            </a:r>
            <a:r>
              <a:rPr lang="zh-CN" altLang="en-US" sz="14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异</a:t>
            </a:r>
            <a:endParaRPr lang="zh-CN" altLang="en-US" sz="140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2.5 ESD 静电放电抗扰度测试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1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17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  <p:graphicFrame>
        <p:nvGraphicFramePr>
          <p:cNvPr id="14" name="表格 13"/>
          <p:cNvGraphicFramePr/>
          <p:nvPr>
            <p:custDataLst>
              <p:tags r:id="rId2"/>
            </p:custDataLst>
          </p:nvPr>
        </p:nvGraphicFramePr>
        <p:xfrm>
          <a:off x="1343025" y="1340485"/>
          <a:ext cx="7999095" cy="1463040"/>
        </p:xfrm>
        <a:graphic>
          <a:graphicData uri="http://schemas.openxmlformats.org/drawingml/2006/table">
            <a:tbl>
              <a:tblPr/>
              <a:tblGrid>
                <a:gridCol w="1407795"/>
                <a:gridCol w="3035300"/>
                <a:gridCol w="3556000"/>
              </a:tblGrid>
              <a:tr h="0">
                <a:tc>
                  <a:txBody>
                    <a:bodyPr/>
                    <a:p>
                      <a:pPr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设备类型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en-US" altLang="zh-CN" sz="14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ESD</a:t>
                      </a:r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测试标准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400" b="1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400" b="1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r>
                        <a:rPr lang="zh-CN" altLang="en-US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家用电动床</a:t>
                      </a:r>
                      <a:endParaRPr lang="zh-CN" altLang="en-US" sz="1400" b="0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IEC 61000-4-2 / EN 61000-4-2</a:t>
                      </a:r>
                      <a:endParaRPr lang="en-US" altLang="zh-CN" sz="1400" b="0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zh-CN" altLang="en-US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通用电子设备标准（</a:t>
                      </a:r>
                      <a:r>
                        <a:rPr lang="en-US" altLang="zh-CN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CE</a:t>
                      </a:r>
                      <a:r>
                        <a:rPr lang="zh-CN" altLang="en-US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认证适用）</a:t>
                      </a:r>
                      <a:endParaRPr lang="zh-CN" altLang="en-US" sz="1400" b="0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r>
                        <a:rPr lang="zh-CN" altLang="en-US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电动医疗床</a:t>
                      </a:r>
                      <a:endParaRPr lang="zh-CN" altLang="en-US" sz="1400" b="0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IEC 60601-1-2</a:t>
                      </a:r>
                      <a:endParaRPr lang="en-US" altLang="zh-CN" sz="1400" b="0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zh-CN" altLang="en-US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医疗设备专用，比通用标准更严格</a:t>
                      </a:r>
                      <a:endParaRPr lang="zh-CN" altLang="en-US" sz="1400" b="0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r>
                        <a:rPr lang="zh-CN" altLang="en-US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出口美国市场</a:t>
                      </a:r>
                      <a:endParaRPr lang="zh-CN" altLang="en-US" sz="1400" b="0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ANSI C63.16</a:t>
                      </a:r>
                      <a:r>
                        <a:rPr lang="zh-CN" altLang="en-US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（参考</a:t>
                      </a:r>
                      <a:r>
                        <a:rPr lang="en-US" altLang="zh-CN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IEC 61000-4-2</a:t>
                      </a:r>
                      <a:r>
                        <a:rPr lang="zh-CN" altLang="en-US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400" b="0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FCC</a:t>
                      </a:r>
                      <a:r>
                        <a:rPr lang="zh-CN" altLang="en-US" sz="1400" b="0" i="0">
                          <a:solidFill>
                            <a:srgbClr val="40404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认证可能额外要求</a:t>
                      </a:r>
                      <a:endParaRPr lang="zh-CN" altLang="en-US" sz="1400" b="0" i="0">
                        <a:solidFill>
                          <a:srgbClr val="40404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1271905" y="2853372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spcAft>
                <a:spcPct val="60000"/>
              </a:spcAft>
            </a:pPr>
            <a:r>
              <a:rPr lang="zh-CN" altLang="en-US" sz="1600" b="1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家用电动床（</a:t>
            </a:r>
            <a:r>
              <a:rPr lang="en-US" altLang="zh-CN" sz="1600" b="1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IEC 61000-4-2</a:t>
            </a:r>
            <a:r>
              <a:rPr lang="zh-CN" altLang="en-US" sz="1600" b="1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1600" b="1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16" name="表格 15"/>
          <p:cNvGraphicFramePr/>
          <p:nvPr/>
        </p:nvGraphicFramePr>
        <p:xfrm>
          <a:off x="1343660" y="3290888"/>
          <a:ext cx="9745980" cy="975360"/>
        </p:xfrm>
        <a:graphic>
          <a:graphicData uri="http://schemas.openxmlformats.org/drawingml/2006/table">
            <a:tbl>
              <a:tblPr/>
              <a:tblGrid>
                <a:gridCol w="2621280"/>
                <a:gridCol w="1819910"/>
                <a:gridCol w="2022475"/>
                <a:gridCol w="3282315"/>
              </a:tblGrid>
              <a:tr h="0">
                <a:tc>
                  <a:txBody>
                    <a:bodyPr/>
                    <a:p>
                      <a:pPr algn="ctr"/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测试项目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测试电压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测试次数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判定标准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algn="ctr"/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接触放电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±4 kV</a:t>
                      </a: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（金属部件）</a:t>
                      </a:r>
                      <a:endParaRPr lang="zh-CN" altLang="en-US"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次</a:t>
                      </a:r>
                      <a:r>
                        <a:rPr lang="en-US" altLang="zh-CN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极性</a:t>
                      </a:r>
                      <a:endParaRPr lang="zh-CN" altLang="en-US"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功能短暂异常可接受（</a:t>
                      </a:r>
                      <a:r>
                        <a:rPr lang="en-US" altLang="zh-CN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B</a:t>
                      </a: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级）</a:t>
                      </a:r>
                      <a:endParaRPr lang="zh-CN" altLang="en-US"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algn="ctr"/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空气放电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±8 kV</a:t>
                      </a: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（绝缘表面）</a:t>
                      </a:r>
                      <a:endParaRPr lang="zh-CN" altLang="en-US"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10</a:t>
                      </a: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次</a:t>
                      </a:r>
                      <a:r>
                        <a:rPr lang="en-US" altLang="zh-CN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极性</a:t>
                      </a:r>
                      <a:endParaRPr lang="zh-CN" altLang="en-US"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不允许损坏（</a:t>
                      </a:r>
                      <a:r>
                        <a:rPr lang="en-US" altLang="zh-CN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D</a:t>
                      </a: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级不合格）</a:t>
                      </a:r>
                      <a:endParaRPr lang="zh-CN" altLang="en-US"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1271905" y="4292918"/>
            <a:ext cx="5080000" cy="629920"/>
          </a:xfrm>
          <a:prstGeom prst="rect">
            <a:avLst/>
          </a:prstGeom>
        </p:spPr>
        <p:txBody>
          <a:bodyPr>
            <a:spAutoFit/>
          </a:bodyPr>
          <a:p>
            <a:endParaRPr lang="en-US" altLang="zh-CN" sz="1900"/>
          </a:p>
          <a:p>
            <a:pPr marL="0" algn="l">
              <a:spcAft>
                <a:spcPct val="60000"/>
              </a:spcAft>
              <a:buClrTx/>
              <a:buSzTx/>
              <a:buFontTx/>
            </a:pPr>
            <a:r>
              <a:rPr lang="zh-CN" altLang="en-US" sz="1600" b="1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电动医疗床（IEC 60601-1-2）</a:t>
            </a:r>
            <a:endParaRPr lang="zh-CN" altLang="en-US" sz="1600" b="1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19" name="表格 18"/>
          <p:cNvGraphicFramePr/>
          <p:nvPr>
            <p:custDataLst>
              <p:tags r:id="rId3"/>
            </p:custDataLst>
          </p:nvPr>
        </p:nvGraphicFramePr>
        <p:xfrm>
          <a:off x="1338580" y="4956175"/>
          <a:ext cx="9802495" cy="975360"/>
        </p:xfrm>
        <a:graphic>
          <a:graphicData uri="http://schemas.openxmlformats.org/drawingml/2006/table">
            <a:tbl>
              <a:tblPr/>
              <a:tblGrid>
                <a:gridCol w="1843405"/>
                <a:gridCol w="2358390"/>
                <a:gridCol w="2386330"/>
                <a:gridCol w="3214370"/>
              </a:tblGrid>
              <a:tr h="32893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测试项目</a:t>
                      </a:r>
                      <a:endParaRPr lang="zh-CN" altLang="en-US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测试电压</a:t>
                      </a:r>
                      <a:endParaRPr lang="zh-CN" altLang="en-US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测试次数</a:t>
                      </a:r>
                      <a:endParaRPr lang="zh-CN" altLang="en-US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14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判定标准</a:t>
                      </a:r>
                      <a:endParaRPr lang="zh-CN" altLang="en-US" sz="14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algn="ctr"/>
                      <a:r>
                        <a:rPr lang="zh-CN" altLang="en-US" sz="1100" b="0"/>
                        <a:t>接触放电</a:t>
                      </a:r>
                      <a:endParaRPr lang="zh-CN" altLang="en-US" sz="1100" b="0"/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100"/>
                        <a:t>±6 kV</a:t>
                      </a:r>
                      <a:r>
                        <a:rPr lang="zh-CN" altLang="en-US" sz="1100"/>
                        <a:t>（金属部件）</a:t>
                      </a:r>
                      <a:endParaRPr lang="zh-CN" altLang="en-US" sz="1100"/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100"/>
                        <a:t>10</a:t>
                      </a:r>
                      <a:r>
                        <a:rPr lang="zh-CN" altLang="en-US" sz="1100"/>
                        <a:t>次</a:t>
                      </a:r>
                      <a:r>
                        <a:rPr lang="en-US" altLang="zh-CN" sz="1100"/>
                        <a:t>/</a:t>
                      </a:r>
                      <a:r>
                        <a:rPr lang="zh-CN" altLang="en-US" sz="1100"/>
                        <a:t>极性</a:t>
                      </a:r>
                      <a:endParaRPr lang="zh-CN" altLang="en-US" sz="1100"/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100"/>
                        <a:t>不允许功能中断（</a:t>
                      </a:r>
                      <a:r>
                        <a:rPr lang="en-US" altLang="zh-CN" sz="1100"/>
                        <a:t>A/B</a:t>
                      </a:r>
                      <a:r>
                        <a:rPr lang="zh-CN" altLang="en-US" sz="1100"/>
                        <a:t>级）</a:t>
                      </a:r>
                      <a:endParaRPr lang="zh-CN" altLang="en-US" sz="1100"/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algn="ctr"/>
                      <a:r>
                        <a:rPr lang="zh-CN" altLang="en-US" sz="1100" b="0"/>
                        <a:t>空气放电</a:t>
                      </a:r>
                      <a:endParaRPr lang="zh-CN" altLang="en-US" sz="1100" b="0"/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100"/>
                        <a:t>±8 kV</a:t>
                      </a:r>
                      <a:r>
                        <a:rPr lang="zh-CN" altLang="en-US" sz="1100"/>
                        <a:t>（绝缘表面）</a:t>
                      </a:r>
                      <a:endParaRPr lang="zh-CN" altLang="en-US" sz="1100"/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100"/>
                        <a:t>10</a:t>
                      </a:r>
                      <a:r>
                        <a:rPr lang="zh-CN" altLang="en-US" sz="1100"/>
                        <a:t>次</a:t>
                      </a:r>
                      <a:r>
                        <a:rPr lang="en-US" altLang="zh-CN" sz="1100"/>
                        <a:t>/</a:t>
                      </a:r>
                      <a:r>
                        <a:rPr lang="zh-CN" altLang="en-US" sz="1100"/>
                        <a:t>极性</a:t>
                      </a:r>
                      <a:endParaRPr lang="zh-CN" altLang="en-US" sz="1100"/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100"/>
                        <a:t>生命支持设备需</a:t>
                      </a:r>
                      <a:r>
                        <a:rPr lang="en-US" altLang="zh-CN" sz="1100"/>
                        <a:t>±2kV</a:t>
                      </a:r>
                      <a:r>
                        <a:rPr lang="zh-CN" altLang="en-US" sz="1100"/>
                        <a:t>余量</a:t>
                      </a:r>
                      <a:endParaRPr lang="zh-CN" altLang="en-US" sz="1100"/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2.6 电快速瞬变脉冲群抗扰度测试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17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127760" y="1517650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marL="0" indent="0">
              <a:spcAft>
                <a:spcPct val="60000"/>
              </a:spcAft>
            </a:pP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家用电动床（</a:t>
            </a:r>
            <a:r>
              <a:rPr lang="en-US" altLang="zh-CN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IEC 61000-4-4</a:t>
            </a: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17" name="表格 16"/>
          <p:cNvGraphicFramePr/>
          <p:nvPr/>
        </p:nvGraphicFramePr>
        <p:xfrm>
          <a:off x="1198880" y="1916430"/>
          <a:ext cx="9911080" cy="1005840"/>
        </p:xfrm>
        <a:graphic>
          <a:graphicData uri="http://schemas.openxmlformats.org/drawingml/2006/table">
            <a:tbl>
              <a:tblPr/>
              <a:tblGrid>
                <a:gridCol w="1735455"/>
                <a:gridCol w="2079625"/>
                <a:gridCol w="2475230"/>
                <a:gridCol w="1401445"/>
                <a:gridCol w="2219325"/>
              </a:tblGrid>
              <a:tr h="0">
                <a:tc>
                  <a:txBody>
                    <a:bodyPr/>
                    <a:p>
                      <a:pPr algn="l"/>
                      <a:r>
                        <a:rPr lang="zh-CN" alt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测试端口</a:t>
                      </a:r>
                      <a:endParaRPr lang="zh-CN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测试电压（</a:t>
                      </a:r>
                      <a:r>
                        <a:rPr lang="en-US" altLang="zh-CN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kV</a:t>
                      </a:r>
                      <a:r>
                        <a:rPr lang="zh-CN" alt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脉冲重复频率（</a:t>
                      </a:r>
                      <a:r>
                        <a:rPr lang="en-US" altLang="zh-CN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kHz</a:t>
                      </a:r>
                      <a:r>
                        <a:rPr lang="zh-CN" alt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测试时间</a:t>
                      </a:r>
                      <a:endParaRPr lang="zh-CN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l"/>
                      <a:r>
                        <a:rPr lang="zh-CN" alt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判定标准</a:t>
                      </a:r>
                      <a:endParaRPr lang="zh-CN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r>
                        <a:rPr lang="zh-CN" alt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电源端口</a:t>
                      </a:r>
                      <a:endParaRPr lang="zh-CN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2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±1 kV / ±2 kV</a:t>
                      </a:r>
                      <a:endParaRPr lang="en-US" altLang="zh-CN" sz="12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2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kHz / 100 kHz</a:t>
                      </a:r>
                      <a:endParaRPr lang="en-US" altLang="zh-CN" sz="12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zh-CN" altLang="en-US" sz="12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每极性</a:t>
                      </a:r>
                      <a:r>
                        <a:rPr lang="en-US" altLang="zh-CN" sz="12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60s</a:t>
                      </a:r>
                      <a:endParaRPr lang="en-US" altLang="zh-CN" sz="12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2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B</a:t>
                      </a:r>
                      <a:r>
                        <a:rPr lang="zh-CN" altLang="en-US" sz="12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级可接受</a:t>
                      </a:r>
                      <a:endParaRPr lang="zh-CN" altLang="en-US" sz="12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r>
                        <a:rPr lang="zh-CN" alt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信号</a:t>
                      </a:r>
                      <a:r>
                        <a:rPr lang="en-US" altLang="zh-CN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控制端口</a:t>
                      </a:r>
                      <a:endParaRPr lang="zh-CN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2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±0.5 kV / ±1 kV</a:t>
                      </a:r>
                      <a:endParaRPr lang="en-US" altLang="zh-CN" sz="12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2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kHz / 100 kHz</a:t>
                      </a:r>
                      <a:endParaRPr lang="en-US" altLang="zh-CN" sz="12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zh-CN" altLang="en-US" sz="12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每极性</a:t>
                      </a:r>
                      <a:r>
                        <a:rPr lang="en-US" altLang="zh-CN" sz="12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60s</a:t>
                      </a:r>
                      <a:endParaRPr lang="en-US" altLang="zh-CN" sz="12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2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B</a:t>
                      </a:r>
                      <a:r>
                        <a:rPr lang="zh-CN" altLang="en-US" sz="12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级可接受</a:t>
                      </a:r>
                      <a:endParaRPr lang="zh-CN" altLang="en-US" sz="12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1127760" y="2983865"/>
            <a:ext cx="5080000" cy="629920"/>
          </a:xfrm>
          <a:prstGeom prst="rect">
            <a:avLst/>
          </a:prstGeom>
        </p:spPr>
        <p:txBody>
          <a:bodyPr>
            <a:spAutoFit/>
          </a:bodyPr>
          <a:p>
            <a:endParaRPr lang="en-US" altLang="zh-CN" sz="1900"/>
          </a:p>
          <a:p>
            <a:pPr marL="0" indent="0">
              <a:spcAft>
                <a:spcPct val="60000"/>
              </a:spcAft>
            </a:pP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电动医疗床（</a:t>
            </a:r>
            <a:r>
              <a:rPr lang="en-US" altLang="zh-CN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IEC 60601-1-2</a:t>
            </a: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20" name="表格 19"/>
          <p:cNvGraphicFramePr/>
          <p:nvPr>
            <p:custDataLst>
              <p:tags r:id="rId2"/>
            </p:custDataLst>
          </p:nvPr>
        </p:nvGraphicFramePr>
        <p:xfrm>
          <a:off x="839470" y="3644900"/>
          <a:ext cx="8265160" cy="960120"/>
        </p:xfrm>
        <a:graphic>
          <a:graphicData uri="http://schemas.openxmlformats.org/drawingml/2006/table">
            <a:tbl>
              <a:tblPr/>
              <a:tblGrid>
                <a:gridCol w="1358265"/>
                <a:gridCol w="1747520"/>
                <a:gridCol w="1779270"/>
                <a:gridCol w="3380105"/>
              </a:tblGrid>
              <a:tr h="0">
                <a:tc>
                  <a:txBody>
                    <a:bodyPr/>
                    <a:p>
                      <a:pPr algn="ctr"/>
                      <a:r>
                        <a:rPr lang="zh-CN" altLang="en-US" sz="11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测试端口</a:t>
                      </a:r>
                      <a:endParaRPr lang="zh-CN" altLang="en-US" sz="11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1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测试电压（</a:t>
                      </a:r>
                      <a:r>
                        <a:rPr lang="en-US" altLang="zh-CN" sz="11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kV</a:t>
                      </a:r>
                      <a:r>
                        <a:rPr lang="zh-CN" altLang="en-US" sz="11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1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1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脉冲重复频率（</a:t>
                      </a:r>
                      <a:r>
                        <a:rPr lang="en-US" altLang="zh-CN" sz="11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kHz</a:t>
                      </a:r>
                      <a:r>
                        <a:rPr lang="zh-CN" altLang="en-US" sz="11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1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1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判定标准</a:t>
                      </a:r>
                      <a:endParaRPr lang="zh-CN" altLang="en-US" sz="11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algn="ctr"/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电源端口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±2 kV</a:t>
                      </a:r>
                      <a:endParaRPr lang="en-US" altLang="zh-CN"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kHz</a:t>
                      </a:r>
                      <a:endParaRPr lang="en-US" altLang="zh-CN" sz="11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</a:t>
                      </a: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级必须满足</a:t>
                      </a:r>
                      <a:endParaRPr lang="zh-CN" altLang="en-US"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p>
                      <a:pPr algn="ctr"/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信号端口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±1 kV</a:t>
                      </a:r>
                      <a:endParaRPr lang="en-US" altLang="zh-CN"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1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 kHz</a:t>
                      </a:r>
                      <a:endParaRPr lang="en-US" altLang="zh-CN" sz="11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A</a:t>
                      </a: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级必须满足</a:t>
                      </a:r>
                      <a:endParaRPr lang="zh-CN" altLang="en-US" sz="110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1198880" y="4636135"/>
            <a:ext cx="9377045" cy="1334135"/>
          </a:xfrm>
          <a:prstGeom prst="rect">
            <a:avLst/>
          </a:prstGeom>
        </p:spPr>
        <p:txBody>
          <a:bodyPr>
            <a:noAutofit/>
          </a:bodyPr>
          <a:p>
            <a:endParaRPr lang="en-US" altLang="zh-CN" sz="2900"/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注：</a:t>
            </a:r>
            <a:endParaRPr lang="zh-CN" altLang="en-US" sz="14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sz="14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14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级：设备正常工作，无性能下降（医疗设备必须满足）</a:t>
            </a:r>
            <a:endParaRPr lang="zh-CN" altLang="en-US" sz="14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sz="14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sz="14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级：短暂异常后自动恢复（家用电动床可接受）</a:t>
            </a:r>
            <a:endParaRPr lang="zh-CN" altLang="en-US" sz="14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rcRect/>
            <a:stretch>
              <a:fillRect/>
            </a:stretch>
          </a:blipFill>
          <a:ln w="1905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100000"/>
          </a:blip>
          <a:srcRect l="130" t="21394" r="27196" b="567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3000">
                <a:schemeClr val="accent1"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0" y="2944495"/>
            <a:ext cx="6101080" cy="12103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4000">
                <a:ln w="10477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三、行业</a:t>
            </a:r>
            <a:r>
              <a:rPr kumimoji="1" lang="en-US" altLang="zh-CN" sz="4000">
                <a:ln w="10477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EMC痛点聚焦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248492" y="3933359"/>
            <a:ext cx="1182031" cy="1182031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76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17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" y="424180"/>
            <a:ext cx="2081530" cy="5073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 3.1 电动床行业EMC五大痛点问题及对策表</a:t>
            </a:r>
            <a:endParaRPr kumimoji="1" lang="zh-CN" altLang="en-US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17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  <p:graphicFrame>
        <p:nvGraphicFramePr>
          <p:cNvPr id="16" name="表格 15"/>
          <p:cNvGraphicFramePr/>
          <p:nvPr/>
        </p:nvGraphicFramePr>
        <p:xfrm>
          <a:off x="558800" y="1556385"/>
          <a:ext cx="10819765" cy="3694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2625"/>
                <a:gridCol w="1448435"/>
                <a:gridCol w="1377315"/>
                <a:gridCol w="2346325"/>
                <a:gridCol w="1421765"/>
                <a:gridCol w="3543300"/>
              </a:tblGrid>
              <a:tr h="372110">
                <a:tc>
                  <a:txBody>
                    <a:bodyPr/>
                    <a:p>
                      <a:pPr algn="ctr"/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排名</a:t>
                      </a:r>
                      <a:endParaRPr lang="zh-CN" altLang="en-US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痛点问题</a:t>
                      </a:r>
                      <a:endParaRPr lang="zh-CN" altLang="en-US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相关标准</a:t>
                      </a:r>
                      <a:endParaRPr lang="zh-CN" altLang="en-US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典型现象</a:t>
                      </a:r>
                      <a:endParaRPr lang="zh-CN" altLang="en-US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根本原因</a:t>
                      </a:r>
                      <a:endParaRPr lang="zh-CN" altLang="en-US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解决方案</a:t>
                      </a:r>
                      <a:endParaRPr lang="zh-CN" altLang="en-US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电机传导骚扰超标</a:t>
                      </a:r>
                      <a:endParaRPr lang="zh-CN" altLang="en-US" sz="12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CISPR 11/32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EN 55032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150kHz~30MHz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频段测试失败，尤其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500kHz~5MHz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电机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PWM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谐波通过电源线反向传导</a:t>
                      </a:r>
                      <a:endParaRPr lang="zh-CN" altLang="en-US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加装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π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型滤波器（共模扼流圈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+X/Y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电容）</a:t>
                      </a:r>
                      <a:b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</a:b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电机线缆屏蔽并单点接地</a:t>
                      </a:r>
                      <a:endParaRPr lang="zh-CN" altLang="en-US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无线模块辐射骚扰</a:t>
                      </a:r>
                      <a:endParaRPr lang="zh-CN" altLang="en-US" sz="12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FCC Part 15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CISPR 32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30MHz~1GHz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辐射超标，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2.4GHz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干扰周边设备</a:t>
                      </a:r>
                      <a:endParaRPr lang="zh-CN" altLang="en-US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天线布局不当或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PCB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高频噪声耦合</a:t>
                      </a:r>
                      <a:endParaRPr lang="zh-CN" altLang="en-US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选用预认证无线模块</a:t>
                      </a:r>
                      <a:b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</a:b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天线远离电机，缩短射频走线</a:t>
                      </a:r>
                      <a:b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</a:b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增加金属屏蔽罩</a:t>
                      </a:r>
                      <a:endParaRPr lang="zh-CN" altLang="en-US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ESD</a:t>
                      </a:r>
                      <a:r>
                        <a:rPr lang="zh-CN" altLang="en-US" sz="12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导致控制板死机</a:t>
                      </a:r>
                      <a:endParaRPr lang="zh-CN" altLang="en-US" sz="12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IEC 61000-4-2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GB/T 17626.2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接触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±8kV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放电后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MCU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复位，显示屏异常</a:t>
                      </a:r>
                      <a:endParaRPr lang="zh-CN" altLang="en-US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静电通过缝隙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接口耦合至敏感电路</a:t>
                      </a:r>
                      <a:endParaRPr lang="zh-CN" altLang="en-US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接口加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TVS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二极管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/ESD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防护芯片</a:t>
                      </a:r>
                      <a:b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</a:b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非金属面板防静电涂层</a:t>
                      </a:r>
                      <a:b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</a:b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结构单点接地设计</a:t>
                      </a:r>
                      <a:endParaRPr lang="zh-CN" altLang="en-US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EFT</a:t>
                      </a:r>
                      <a:r>
                        <a:rPr lang="zh-CN" altLang="en-US" sz="12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脉冲群致电源不稳定</a:t>
                      </a:r>
                      <a:endParaRPr lang="zh-CN" altLang="en-US" sz="12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IEC 61000-4-4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GB/T 17626.4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±2kV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脉冲下电机误动作或重启</a:t>
                      </a:r>
                      <a:endParaRPr lang="zh-CN" altLang="en-US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电网瞬态噪声穿透电源滤波不足</a:t>
                      </a:r>
                      <a:endParaRPr lang="zh-CN" altLang="en-US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电源输入级加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EFT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滤波器（共模电感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+TVS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b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</a:b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采用隔离电源模块</a:t>
                      </a:r>
                      <a:b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</a:b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软件看门狗机制</a:t>
                      </a:r>
                      <a:endParaRPr lang="zh-CN" altLang="en-US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医疗床辐射抗扰度不足</a:t>
                      </a:r>
                      <a:endParaRPr lang="zh-CN" altLang="en-US" sz="12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IEC 60601-1-2</a:t>
                      </a:r>
                      <a:endParaRPr lang="en-US" altLang="zh-CN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3V/m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辐射场中传感器误报或通信中断</a:t>
                      </a:r>
                      <a:endParaRPr lang="zh-CN" altLang="en-US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信号线未屏蔽或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MCU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抗干扰设计薄弱</a:t>
                      </a:r>
                      <a:endParaRPr lang="zh-CN" altLang="en-US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关键信号线用双绞屏蔽线</a:t>
                      </a:r>
                      <a:b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</a:b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MCU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加金属屏蔽壳</a:t>
                      </a:r>
                      <a:b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</a:b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执行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EMC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风险分析（</a:t>
                      </a:r>
                      <a:r>
                        <a:rPr lang="en-US" altLang="zh-CN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ISO 14971</a:t>
                      </a:r>
                      <a:r>
                        <a:rPr lang="zh-CN" altLang="en-US" sz="12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2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</a:tr>
            </a:tbl>
          </a:graphicData>
        </a:graphic>
      </p:graphicFrame>
      <p:sp>
        <p:nvSpPr>
          <p:cNvPr id="24" name="文本框 23"/>
          <p:cNvSpPr txBox="1"/>
          <p:nvPr/>
        </p:nvSpPr>
        <p:spPr>
          <a:xfrm>
            <a:off x="558800" y="1052830"/>
            <a:ext cx="8198485" cy="3371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zh-CN" altLang="en-US" sz="1600" b="1" i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按认证失败频率排序，</a:t>
            </a:r>
            <a:r>
              <a:rPr lang="en-US" altLang="zh-CN" sz="1600" b="1" i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 </a:t>
            </a:r>
            <a:r>
              <a:rPr lang="zh-CN" altLang="en-US" sz="1600" b="1" i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电机传导骚扰和</a:t>
            </a:r>
            <a:r>
              <a:rPr lang="en-US" altLang="zh-CN" sz="1600" b="1" i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2 </a:t>
            </a:r>
            <a:r>
              <a:rPr lang="zh-CN" altLang="en-US" sz="1600" b="1" i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无线辐射占行业问题</a:t>
            </a:r>
            <a:r>
              <a:rPr lang="en-US" altLang="zh-CN" sz="1600" b="1" i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70%</a:t>
            </a:r>
            <a:r>
              <a:rPr lang="zh-CN" altLang="en-US" sz="1600" b="1" i="0">
                <a:solidFill>
                  <a:schemeClr val="accent2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以上</a:t>
            </a:r>
            <a:endParaRPr lang="zh-CN" altLang="en-US" sz="1600" b="1" i="0">
              <a:solidFill>
                <a:schemeClr val="accent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rcRect/>
            <a:stretch>
              <a:fillRect/>
            </a:stretch>
          </a:blipFill>
          <a:ln w="1905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100000"/>
          </a:blip>
          <a:srcRect l="130" t="21394" r="27196" b="567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3000">
                <a:schemeClr val="accent1"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399" y="2944302"/>
            <a:ext cx="6101348" cy="23255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4000">
                <a:ln w="10477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四、EMC创新解决方案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877057" y="4113082"/>
            <a:ext cx="2481943" cy="248194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6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020527" y="2837984"/>
            <a:ext cx="1182031" cy="1182031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76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17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" y="424180"/>
            <a:ext cx="2081530" cy="50736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/>
          <p:nvPr>
            <p:custDataLst>
              <p:tags r:id="rId1"/>
            </p:custDataLst>
          </p:nvPr>
        </p:nvSpPr>
        <p:spPr>
          <a:xfrm>
            <a:off x="1081405" y="1490345"/>
            <a:ext cx="9574530" cy="36423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5D5F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01</a:t>
            </a:r>
            <a:endParaRPr kumimoji="1" lang="en-US" altLang="zh-CN" sz="1800">
              <a:ln w="12700">
                <a:noFill/>
              </a:ln>
              <a:solidFill>
                <a:srgbClr val="FF5D5F">
                  <a:alpha val="100000"/>
                </a:srgbClr>
              </a:solidFill>
              <a:latin typeface="Source Han Sans CN Bold Bold" panose="020B0800000000000000" charset="-122"/>
              <a:ea typeface="Source Han Sans CN Bold Bold" panose="020B0800000000000000" charset="-122"/>
              <a:cs typeface="Source Han Sans CN Bold Bold" panose="020B0800000000000000" charset="-122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  <a:sym typeface="+mn-ea"/>
              </a:rPr>
              <a:t>选用低噪声、高抗干扰能力的电子器件，如低噪声运算放大器、屏蔽式电感等，降低器件自身产生的电磁干扰，提高电路稳定性</a:t>
            </a: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Normal" panose="020B0400000000000000" charset="-122"/>
              <a:sym typeface="+mn-ea"/>
            </a:endParaRPr>
          </a:p>
          <a:p>
            <a:pPr algn="l">
              <a:lnSpc>
                <a:spcPct val="130000"/>
              </a:lnSpc>
            </a:pP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Normal" panose="020B0400000000000000" charset="-122"/>
              <a:ea typeface="Source Han Sans CN Normal" panose="020B0400000000000000" charset="-122"/>
              <a:cs typeface="Source Han Sans CN Normal" panose="020B0400000000000000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FF5D5F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  <a:sym typeface="+mn-ea"/>
              </a:rPr>
              <a:t>02</a:t>
            </a:r>
            <a:endParaRPr kumimoji="1" lang="en-US" altLang="zh-CN">
              <a:ln w="12700">
                <a:noFill/>
              </a:ln>
              <a:solidFill>
                <a:srgbClr val="FF5D5F">
                  <a:alpha val="100000"/>
                </a:srgbClr>
              </a:solidFill>
              <a:latin typeface="Source Han Sans CN Bold Bold" panose="020B0800000000000000" charset="-122"/>
              <a:ea typeface="Source Han Sans CN Bold Bold" panose="020B0800000000000000" charset="-122"/>
              <a:cs typeface="Source Han Sans CN Bold Bold" panose="020B0800000000000000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  <a:sym typeface="+mn-ea"/>
              </a:rPr>
              <a:t>在电源输入端和信号传输线路上添加滤波器，如共模滤波器、差模滤波器，有效抑制传导干扰，确保电源和信号纯净</a:t>
            </a:r>
            <a:endParaRPr kumimoji="1"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lnSpc>
                <a:spcPct val="130000"/>
              </a:lnSpc>
            </a:pPr>
            <a:endParaRPr kumimoji="1" lang="en-US" altLang="zh-CN">
              <a:ln w="12700">
                <a:noFill/>
              </a:ln>
              <a:solidFill>
                <a:srgbClr val="000000">
                  <a:alpha val="100000"/>
                </a:srgbClr>
              </a:solidFill>
              <a:latin typeface="Source Han Sans CN Normal" panose="020B0400000000000000" charset="-122"/>
              <a:ea typeface="Source Han Sans CN Normal" panose="020B0400000000000000" charset="-122"/>
              <a:cs typeface="Source Han Sans CN Normal" panose="020B0400000000000000" charset="-122"/>
              <a:sym typeface="+mn-ea"/>
            </a:endParaRPr>
          </a:p>
          <a:p>
            <a:pPr algn="l">
              <a:lnSpc>
                <a:spcPct val="130000"/>
              </a:lnSpc>
            </a:pPr>
            <a:endParaRPr kumimoji="1" lang="zh-CN" altLang="en-US"/>
          </a:p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2"/>
            </p:custDataLst>
          </p:nvPr>
        </p:nvSpPr>
        <p:spPr>
          <a:xfrm>
            <a:off x="6315183" y="3390899"/>
            <a:ext cx="4400402" cy="3977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4.1</a:t>
            </a: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 选用高性能EMC器件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>
          <a:xfrm>
            <a:off x="9336705" y="6435050"/>
            <a:ext cx="2700000" cy="316800"/>
          </a:xfrm>
        </p:spPr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17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6164144" y="4797818"/>
            <a:ext cx="5349000" cy="13934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Normal" panose="020B0400000000000000" charset="-122"/>
                <a:ea typeface="Source Han Sans CN Normal" panose="020B0400000000000000" charset="-122"/>
                <a:cs typeface="Source Han Sans CN Normal" panose="020B0400000000000000" charset="-122"/>
              </a:rPr>
              <a:t>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22935" y="1268730"/>
            <a:ext cx="10086975" cy="13931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marL="285750" indent="-285750" algn="l">
              <a:lnSpc>
                <a:spcPct val="200000"/>
              </a:lnSpc>
              <a:buFont typeface="Wingdings" panose="05000000000000000000" charset="0"/>
              <a:buChar char="Ø"/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</a:rPr>
              <a:t>对电动床的关键部件，如电机、控制器等，采用金属屏蔽罩进行屏蔽，阻挡电磁辐射泄漏，如将电机用金属罩包裹，减少对周围电路的影响</a:t>
            </a:r>
            <a:endParaRPr kumimoji="1" lang="en-US" altLang="zh-CN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Normal" panose="020B0400000000000000" charset="-122"/>
            </a:endParaRPr>
          </a:p>
          <a:p>
            <a:pPr marL="285750" indent="-285750" algn="l">
              <a:lnSpc>
                <a:spcPct val="200000"/>
              </a:lnSpc>
              <a:buFont typeface="Wingdings" panose="05000000000000000000" charset="0"/>
              <a:buChar char="Ø"/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  <a:sym typeface="+mn-ea"/>
              </a:rPr>
              <a:t>设计良好的接地系统，确保设备可靠接地，将静电和电磁干扰引入大地;采用多点接地和星型接地相结合方式，降低接地电阻，提高抗干扰效果</a:t>
            </a:r>
            <a:endParaRPr kumimoji="1"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 algn="l">
              <a:lnSpc>
                <a:spcPct val="200000"/>
              </a:lnSpc>
              <a:buClrTx/>
              <a:buSzTx/>
              <a:buFont typeface="Wingdings" panose="05000000000000000000" charset="0"/>
              <a:buChar char="Ø"/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  <a:sym typeface="+mn-ea"/>
              </a:rPr>
              <a:t>合理规划电路布局，将模拟电路与数字电路分开，减少信号干扰。例如，将电机驱动电路与睡眠监测电路隔离，防止电机工作时的电磁干扰影响监测数据准确性</a:t>
            </a:r>
            <a:endParaRPr kumimoji="1" lang="en-US" altLang="zh-CN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Normal" panose="020B0400000000000000" charset="-122"/>
              <a:sym typeface="+mn-ea"/>
            </a:endParaRPr>
          </a:p>
          <a:p>
            <a:pPr marL="285750" indent="-285750" algn="l">
              <a:lnSpc>
                <a:spcPct val="200000"/>
              </a:lnSpc>
              <a:buClrTx/>
              <a:buSzTx/>
              <a:buFont typeface="Wingdings" panose="05000000000000000000" charset="0"/>
              <a:buChar char="Ø"/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Normal" panose="020B0400000000000000" charset="-122"/>
                <a:sym typeface="+mn-ea"/>
              </a:rPr>
              <a:t>缩短高频信号走线长度，降低电磁辐射，采用多层PCB板，合理分配电源层和地层，提高电路抗干扰能力，如四层PCB板，可有效减少电磁干扰</a:t>
            </a:r>
            <a:endParaRPr kumimoji="1" lang="en-US" altLang="zh-CN" sz="16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Normal" panose="020B0400000000000000" charset="-122"/>
            </a:endParaRPr>
          </a:p>
          <a:p>
            <a:pPr algn="l">
              <a:lnSpc>
                <a:spcPct val="130000"/>
              </a:lnSpc>
            </a:pPr>
            <a:endParaRPr kumimoji="1"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4.2</a:t>
            </a: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 强化屏蔽与接地措施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17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36705" y="645283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77256" y="253456"/>
            <a:ext cx="10338114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4.3.1</a:t>
            </a:r>
            <a:r>
              <a:rPr kumimoji="1" lang="en-US" altLang="zh-CN" sz="28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AC电源接口EMC</a:t>
            </a:r>
            <a:r>
              <a:rPr kumimoji="1" lang="zh-CN" altLang="en-US" sz="28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及可靠性设计</a:t>
            </a:r>
            <a:endParaRPr kumimoji="1" lang="zh-CN" altLang="en-US" sz="28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72836" y="1094936"/>
            <a:ext cx="970407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/>
            <a:r>
              <a:rPr kumimoji="1" lang="en-US" altLang="zh-CN" sz="1600" b="1" dirty="0">
                <a:ln w="12700">
                  <a:noFill/>
                </a:ln>
                <a:solidFill>
                  <a:srgbClr val="5F86D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AC 电源接口</a:t>
            </a:r>
            <a:r>
              <a:rPr kumimoji="1" lang="en-US" altLang="zh-CN" sz="1600" b="0" i="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：用于连接外部220V</a:t>
            </a:r>
            <a:r>
              <a:rPr kumimoji="1" lang="zh-CN" altLang="en-US" sz="1600" b="0" i="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交流</a:t>
            </a:r>
            <a:r>
              <a:rPr kumimoji="1" lang="en-US" altLang="zh-CN" sz="1600" b="0" i="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输入</a:t>
            </a:r>
            <a:endParaRPr kumimoji="1" lang="en-US" altLang="zh-CN" sz="1600" b="0" i="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68366" y="4528999"/>
          <a:ext cx="10095230" cy="1513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680"/>
                <a:gridCol w="1885315"/>
                <a:gridCol w="1373505"/>
                <a:gridCol w="3212465"/>
                <a:gridCol w="1739265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型号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器件类型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使用位置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作用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封装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2R600L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GDT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电源接口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浪涌，防雷（户外产品，关注续流问题）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2RXXXL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</a:tr>
              <a:tr h="391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14D561K/14D511K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MOV</a:t>
                      </a:r>
                      <a:endParaRPr lang="en-US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电源接口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浪涌，防雷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14D</a:t>
                      </a:r>
                      <a:endParaRPr lang="en-US" altLang="en-US" sz="1200" dirty="0">
                        <a:solidFill>
                          <a:schemeClr val="tx1"/>
                        </a:solidFill>
                        <a:ea typeface="宋体" panose="02010600030101010101" pitchFamily="2" charset="-122"/>
                      </a:endParaRPr>
                    </a:p>
                  </a:txBody>
                  <a:tcPr anchor="ctr"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200" dirty="0" err="1">
                          <a:solidFill>
                            <a:schemeClr val="tx1"/>
                          </a:solidFill>
                        </a:rPr>
                        <a:t>CMZ</a:t>
                      </a:r>
                      <a:r>
                        <a:rPr lang="en-US" altLang="en-US" sz="1200" dirty="0">
                          <a:solidFill>
                            <a:schemeClr val="tx1"/>
                          </a:solidFill>
                        </a:rPr>
                        <a:t>/CML</a:t>
                      </a:r>
                      <a:endParaRPr lang="en-US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</a:rPr>
                        <a:t>EMI 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共模抑制器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sym typeface="+mn-ea"/>
                        </a:rPr>
                        <a:t>电源接口</a:t>
                      </a:r>
                      <a:endParaRPr lang="zh-CN" altLang="en-US" sz="12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共模抑制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 err="1">
                          <a:solidFill>
                            <a:schemeClr val="tx1"/>
                          </a:solidFill>
                        </a:rPr>
                        <a:t>SMD</a:t>
                      </a:r>
                      <a:endParaRPr lang="en-US" altLang="zh-CN" sz="1200" dirty="0" err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745" y="1432121"/>
            <a:ext cx="6456988" cy="2982376"/>
          </a:xfrm>
          <a:prstGeom prst="rect">
            <a:avLst/>
          </a:prstGeom>
        </p:spPr>
      </p:pic>
      <p:sp>
        <p:nvSpPr>
          <p:cNvPr id="11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633730" y="308463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4.3.2</a:t>
            </a:r>
            <a:r>
              <a:rPr kumimoji="1" lang="en-US" altLang="zh-CN" sz="28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kumimoji="1" lang="en-US" altLang="zh-CN" sz="28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12V/24V DC</a:t>
            </a:r>
            <a:r>
              <a:rPr kumimoji="1" lang="zh-CN" altLang="en-US" sz="28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电源</a:t>
            </a:r>
            <a:r>
              <a:rPr kumimoji="1" lang="en-US" altLang="zh-CN" sz="2800" b="1" dirty="0" err="1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接口EMC</a:t>
            </a:r>
            <a:r>
              <a:rPr kumimoji="1" lang="zh-CN" altLang="en-US" sz="2800" b="1" dirty="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及可靠性设计</a:t>
            </a:r>
            <a:endParaRPr kumimoji="1" lang="zh-CN" altLang="en-US" sz="2800" b="1" dirty="0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2167" y="1150447"/>
            <a:ext cx="9704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b="1" dirty="0">
                <a:ln w="12700">
                  <a:noFill/>
                </a:ln>
                <a:solidFill>
                  <a:srgbClr val="5F86D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DC </a:t>
            </a:r>
            <a:r>
              <a:rPr kumimoji="1" lang="en-US" altLang="zh-CN" sz="1600" b="1" dirty="0" err="1">
                <a:ln w="12700">
                  <a:noFill/>
                </a:ln>
                <a:solidFill>
                  <a:srgbClr val="5F86D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电源接口</a:t>
            </a:r>
            <a:r>
              <a:rPr kumimoji="1" lang="en-US" altLang="zh-CN" sz="1600" b="0" i="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kumimoji="1" lang="en-US" altLang="zh-CN" sz="1600" i="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用于连接外部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 12V/24V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DC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电源</a:t>
            </a:r>
            <a:r>
              <a:rPr kumimoji="1" lang="en-US" altLang="zh-CN" sz="1600" i="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输入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 支持离线使用。</a:t>
            </a:r>
            <a:endParaRPr kumimoji="1" lang="en-US" altLang="zh-CN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075187" y="4695354"/>
          <a:ext cx="10095230" cy="1903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4680"/>
                <a:gridCol w="1885315"/>
                <a:gridCol w="1373505"/>
                <a:gridCol w="3212465"/>
                <a:gridCol w="1739265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型号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器件类型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使用位置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作用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封装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2R090L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GDT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电源接口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浪涌，防雷（户外产品，关注续流问题）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2RXXXL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</a:tr>
              <a:tr h="391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20D820K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MOV</a:t>
                      </a:r>
                      <a:endParaRPr lang="en-US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电源接口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浪涌，防雷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20D</a:t>
                      </a:r>
                      <a:endParaRPr lang="en-US" altLang="en-US" sz="1200" dirty="0">
                        <a:solidFill>
                          <a:schemeClr val="tx1"/>
                        </a:solidFill>
                        <a:ea typeface="宋体" panose="02010600030101010101" pitchFamily="2" charset="-122"/>
                      </a:endParaRPr>
                    </a:p>
                  </a:txBody>
                  <a:tcPr anchor="ctr"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</a:rPr>
                        <a:t>CMZ7060A-701T</a:t>
                      </a:r>
                      <a:endParaRPr lang="en-US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</a:rPr>
                        <a:t>EMI 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共模抑制器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sym typeface="+mn-ea"/>
                        </a:rPr>
                        <a:t>电源接口</a:t>
                      </a:r>
                      <a:endParaRPr lang="zh-CN" altLang="en-US" sz="12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共模抑制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7060</a:t>
                      </a:r>
                      <a:endParaRPr lang="en-US" altLang="zh-C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</a:rPr>
                        <a:t>SMBJ15CA/SMBJ28CA</a:t>
                      </a:r>
                      <a:endParaRPr lang="en-US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TVS</a:t>
                      </a:r>
                      <a:endParaRPr lang="en-US" altLang="zh-C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sym typeface="+mn-ea"/>
                        </a:rPr>
                        <a:t>电源接口</a:t>
                      </a:r>
                      <a:endParaRPr lang="zh-CN" altLang="en-US" sz="12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浪涌，抛负载</a:t>
                      </a:r>
                      <a:endParaRPr lang="zh-CN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solidFill>
                            <a:schemeClr val="tx1"/>
                          </a:solidFill>
                        </a:rPr>
                        <a:t>SMB</a:t>
                      </a:r>
                      <a:endParaRPr lang="en-US" altLang="zh-C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8" name="灯片编号占位符 2"/>
          <p:cNvSpPr txBox="1"/>
          <p:nvPr/>
        </p:nvSpPr>
        <p:spPr>
          <a:xfrm>
            <a:off x="9336705" y="645283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480" y="1489001"/>
            <a:ext cx="7200631" cy="3098405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图片 12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标题 1"/>
          <p:cNvSpPr txBox="1"/>
          <p:nvPr>
            <p:custDataLst>
              <p:tags r:id="rId1"/>
            </p:custDataLst>
          </p:nvPr>
        </p:nvSpPr>
        <p:spPr>
          <a:xfrm>
            <a:off x="8868421" y="2843857"/>
            <a:ext cx="2196000" cy="11269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2604509" y="939716"/>
            <a:ext cx="2436752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CONTENTS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1012597" y="672562"/>
            <a:ext cx="2060803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OPPOSans H" panose="00020600040101010101" charset="-122"/>
              </a:rPr>
              <a:t>目录</a:t>
            </a:r>
            <a:endParaRPr kumimoji="1"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标题 1"/>
          <p:cNvSpPr txBox="1"/>
          <p:nvPr>
            <p:custDataLst>
              <p:tags r:id="rId2"/>
            </p:custDataLst>
          </p:nvPr>
        </p:nvSpPr>
        <p:spPr>
          <a:xfrm>
            <a:off x="6312206" y="2807662"/>
            <a:ext cx="2196000" cy="11269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>
            <p:custDataLst>
              <p:tags r:id="rId3"/>
            </p:custDataLst>
          </p:nvPr>
        </p:nvSpPr>
        <p:spPr>
          <a:xfrm>
            <a:off x="2136140" y="2204720"/>
            <a:ext cx="6578600" cy="267525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2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   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电动床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行业</a:t>
            </a:r>
            <a:r>
              <a:rPr kumimoji="1" lang="zh-CN" altLang="en-US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国际与国内</a:t>
            </a: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标准剖析</a:t>
            </a:r>
            <a:endParaRPr kumimoji="1" lang="en-US" altLang="zh-CN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二   EMC测试要求详解</a:t>
            </a:r>
            <a:endParaRPr kumimoji="1" lang="en-US" altLang="zh-CN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三   行业痛点聚焦</a:t>
            </a:r>
            <a:endParaRPr kumimoji="1" lang="en-US" altLang="zh-CN" sz="28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2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四   EMC创新解决方案</a:t>
            </a:r>
            <a:endParaRPr kumimoji="1" lang="zh-CN" altLang="en-US" sz="28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</a:pPr>
            <a:endParaRPr kumimoji="1" lang="en-US" altLang="zh-CN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  <a:p>
            <a:pPr algn="l">
              <a:lnSpc>
                <a:spcPct val="100000"/>
              </a:lnSpc>
            </a:pPr>
            <a:endParaRPr kumimoji="1"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17" descr="YI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264315" y="645283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26882" y="254599"/>
            <a:ext cx="10338114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4.3.3 </a:t>
            </a:r>
            <a:r>
              <a:rPr kumimoji="1" lang="en-US" altLang="zh-CN" sz="2800" b="1" dirty="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GPIO/ UART/ I</a:t>
            </a:r>
            <a:r>
              <a:rPr kumimoji="1" lang="en-US" altLang="zh-CN" sz="2800" b="1" baseline="30000" dirty="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2</a:t>
            </a:r>
            <a:r>
              <a:rPr kumimoji="1" lang="en-US" altLang="zh-CN" sz="2800" b="1" dirty="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C</a:t>
            </a:r>
            <a:r>
              <a:rPr kumimoji="1" lang="zh-CN" altLang="en-US" sz="2800" b="1" dirty="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接口</a:t>
            </a:r>
            <a:r>
              <a:rPr kumimoji="1" lang="en-US" altLang="zh-CN" sz="2800" b="1" dirty="0" err="1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EMC及</a:t>
            </a:r>
            <a:r>
              <a:rPr kumimoji="1" lang="zh-CN" altLang="en-US" sz="2800" b="1" dirty="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热插拔</a:t>
            </a:r>
            <a:r>
              <a:rPr kumimoji="1" lang="en-US" altLang="zh-CN" sz="2800" b="1" dirty="0" err="1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可靠性设计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878577" y="1302041"/>
            <a:ext cx="816546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>
              <a:buClrTx/>
              <a:buSzTx/>
              <a:buFontTx/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5F86D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GPIO </a:t>
            </a:r>
            <a:r>
              <a:rPr kumimoji="1" lang="en-US" altLang="zh-CN" sz="1600" b="1" dirty="0" err="1">
                <a:ln w="12700">
                  <a:noFill/>
                </a:ln>
                <a:solidFill>
                  <a:srgbClr val="5F86D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接口</a:t>
            </a:r>
            <a:r>
              <a:rPr kumimoji="1" lang="en-US" altLang="zh-CN" sz="1600" b="0" i="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（通用输入输出</a:t>
            </a:r>
            <a:r>
              <a:rPr kumimoji="1" lang="en-US" altLang="zh-CN" sz="1600" b="0" i="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）：</a:t>
            </a:r>
            <a:r>
              <a:rPr kumimoji="1" lang="en-US" altLang="zh-CN" sz="1600" b="0" i="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用于连接传感器、执行器等外设，支持自定义编程控制</a:t>
            </a:r>
            <a:endParaRPr kumimoji="1" lang="en-US" altLang="zh-CN" sz="1600" b="0" i="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168184" y="4987452"/>
          <a:ext cx="725551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471"/>
                <a:gridCol w="1158240"/>
                <a:gridCol w="1422400"/>
                <a:gridCol w="1706880"/>
                <a:gridCol w="1239520"/>
              </a:tblGrid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型号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器件类型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使用位置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作用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封装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ESD5V0D3B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ESD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GPIO接口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浪涌、静电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SOD323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PBZ1608A102Z0T</a:t>
                      </a:r>
                      <a:endParaRPr lang="en-US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磁珠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cs typeface="+mn-ea"/>
                        </a:rPr>
                        <a:t>GPIO接口</a:t>
                      </a:r>
                      <a:endParaRPr lang="en-US" sz="1200" dirty="0" err="1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消除高频干扰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altLang="en-US" sz="1200" dirty="0">
                          <a:solidFill>
                            <a:schemeClr val="tx1"/>
                          </a:solidFill>
                          <a:cs typeface="+mn-ea"/>
                          <a:sym typeface="+mn-ea"/>
                        </a:rPr>
                        <a:t>1608</a:t>
                      </a:r>
                      <a:endParaRPr lang="en-US" altLang="en-US" sz="1200" dirty="0">
                        <a:solidFill>
                          <a:schemeClr val="tx1"/>
                        </a:solidFill>
                        <a:cs typeface="+mn-ea"/>
                        <a:sym typeface="+mn-ea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3245" y="2018011"/>
            <a:ext cx="4363085" cy="2362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752" y="2018011"/>
            <a:ext cx="3912147" cy="2688193"/>
          </a:xfrm>
          <a:prstGeom prst="rect">
            <a:avLst/>
          </a:prstGeom>
        </p:spPr>
      </p:pic>
      <p:sp>
        <p:nvSpPr>
          <p:cNvPr id="11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2" name="图片 11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36705" y="645283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5327044" y="3122806"/>
            <a:ext cx="489714" cy="367358"/>
          </a:xfrm>
          <a:custGeom>
            <a:avLst/>
            <a:gdLst>
              <a:gd name="connsiteX0" fmla="*/ 489617 w 489714"/>
              <a:gd name="connsiteY0" fmla="*/ 105533 h 367358"/>
              <a:gd name="connsiteX1" fmla="*/ 468784 w 489714"/>
              <a:gd name="connsiteY1" fmla="*/ 76386 h 367358"/>
              <a:gd name="connsiteX2" fmla="*/ 457145 w 489714"/>
              <a:gd name="connsiteY2" fmla="*/ 74626 h 367358"/>
              <a:gd name="connsiteX3" fmla="*/ 316500 w 489714"/>
              <a:gd name="connsiteY3" fmla="*/ 74626 h 367358"/>
              <a:gd name="connsiteX4" fmla="*/ 306818 w 489714"/>
              <a:gd name="connsiteY4" fmla="*/ 73452 h 367358"/>
              <a:gd name="connsiteX5" fmla="*/ 284811 w 489714"/>
              <a:gd name="connsiteY5" fmla="*/ 52033 h 367358"/>
              <a:gd name="connsiteX6" fmla="*/ 276595 w 489714"/>
              <a:gd name="connsiteY6" fmla="*/ 23082 h 367358"/>
              <a:gd name="connsiteX7" fmla="*/ 255469 w 489714"/>
              <a:gd name="connsiteY7" fmla="*/ 1174 h 367358"/>
              <a:gd name="connsiteX8" fmla="*/ 244711 w 489714"/>
              <a:gd name="connsiteY8" fmla="*/ 0 h 367358"/>
              <a:gd name="connsiteX9" fmla="*/ 32765 w 489714"/>
              <a:gd name="connsiteY9" fmla="*/ 0 h 367358"/>
              <a:gd name="connsiteX10" fmla="*/ 30026 w 489714"/>
              <a:gd name="connsiteY10" fmla="*/ 0 h 367358"/>
              <a:gd name="connsiteX11" fmla="*/ 1271 w 489714"/>
              <a:gd name="connsiteY11" fmla="*/ 22593 h 367358"/>
              <a:gd name="connsiteX12" fmla="*/ 98 w 489714"/>
              <a:gd name="connsiteY12" fmla="*/ 32667 h 367358"/>
              <a:gd name="connsiteX13" fmla="*/ 0 w 489714"/>
              <a:gd name="connsiteY13" fmla="*/ 334496 h 367358"/>
              <a:gd name="connsiteX14" fmla="*/ 0 w 489714"/>
              <a:gd name="connsiteY14" fmla="*/ 336843 h 367358"/>
              <a:gd name="connsiteX15" fmla="*/ 21517 w 489714"/>
              <a:gd name="connsiteY15" fmla="*/ 365892 h 367358"/>
              <a:gd name="connsiteX16" fmla="*/ 33939 w 489714"/>
              <a:gd name="connsiteY16" fmla="*/ 367359 h 367358"/>
              <a:gd name="connsiteX17" fmla="*/ 245004 w 489714"/>
              <a:gd name="connsiteY17" fmla="*/ 367359 h 367358"/>
              <a:gd name="connsiteX18" fmla="*/ 454407 w 489714"/>
              <a:gd name="connsiteY18" fmla="*/ 367359 h 367358"/>
              <a:gd name="connsiteX19" fmla="*/ 460177 w 489714"/>
              <a:gd name="connsiteY19" fmla="*/ 367359 h 367358"/>
              <a:gd name="connsiteX20" fmla="*/ 480717 w 489714"/>
              <a:gd name="connsiteY20" fmla="*/ 358361 h 367358"/>
              <a:gd name="connsiteX21" fmla="*/ 489715 w 489714"/>
              <a:gd name="connsiteY21" fmla="*/ 336061 h 367358"/>
              <a:gd name="connsiteX22" fmla="*/ 489715 w 489714"/>
              <a:gd name="connsiteY22" fmla="*/ 213412 h 367358"/>
              <a:gd name="connsiteX23" fmla="*/ 489715 w 489714"/>
              <a:gd name="connsiteY23" fmla="*/ 105630 h 367358"/>
            </a:gdLst>
            <a:ahLst/>
            <a:cxnLst/>
            <a:rect l="l" t="t" r="r" b="b"/>
            <a:pathLst>
              <a:path w="489714" h="367358">
                <a:moveTo>
                  <a:pt x="489617" y="105533"/>
                </a:moveTo>
                <a:cubicBezTo>
                  <a:pt x="489617" y="92133"/>
                  <a:pt x="481303" y="80690"/>
                  <a:pt x="468784" y="76386"/>
                </a:cubicBezTo>
                <a:cubicBezTo>
                  <a:pt x="464970" y="75115"/>
                  <a:pt x="461155" y="74626"/>
                  <a:pt x="457145" y="74626"/>
                </a:cubicBezTo>
                <a:cubicBezTo>
                  <a:pt x="410296" y="74626"/>
                  <a:pt x="363447" y="74626"/>
                  <a:pt x="316500" y="74626"/>
                </a:cubicBezTo>
                <a:cubicBezTo>
                  <a:pt x="313273" y="74626"/>
                  <a:pt x="309947" y="74332"/>
                  <a:pt x="306818" y="73452"/>
                </a:cubicBezTo>
                <a:cubicBezTo>
                  <a:pt x="295668" y="70322"/>
                  <a:pt x="288137" y="63183"/>
                  <a:pt x="284811" y="52033"/>
                </a:cubicBezTo>
                <a:cubicBezTo>
                  <a:pt x="281877" y="42448"/>
                  <a:pt x="279432" y="32667"/>
                  <a:pt x="276595" y="23082"/>
                </a:cubicBezTo>
                <a:cubicBezTo>
                  <a:pt x="273466" y="12030"/>
                  <a:pt x="266424" y="4695"/>
                  <a:pt x="255469" y="1174"/>
                </a:cubicBezTo>
                <a:cubicBezTo>
                  <a:pt x="251948" y="0"/>
                  <a:pt x="248330" y="0"/>
                  <a:pt x="244711" y="0"/>
                </a:cubicBezTo>
                <a:lnTo>
                  <a:pt x="32765" y="0"/>
                </a:lnTo>
                <a:cubicBezTo>
                  <a:pt x="31885" y="0"/>
                  <a:pt x="31005" y="0"/>
                  <a:pt x="30026" y="0"/>
                </a:cubicBezTo>
                <a:cubicBezTo>
                  <a:pt x="16431" y="391"/>
                  <a:pt x="4695" y="9389"/>
                  <a:pt x="1271" y="22593"/>
                </a:cubicBezTo>
                <a:cubicBezTo>
                  <a:pt x="391" y="25821"/>
                  <a:pt x="98" y="29244"/>
                  <a:pt x="98" y="32667"/>
                </a:cubicBezTo>
                <a:cubicBezTo>
                  <a:pt x="0" y="133212"/>
                  <a:pt x="0" y="233854"/>
                  <a:pt x="0" y="334496"/>
                </a:cubicBezTo>
                <a:cubicBezTo>
                  <a:pt x="0" y="335278"/>
                  <a:pt x="0" y="336061"/>
                  <a:pt x="0" y="336843"/>
                </a:cubicBezTo>
                <a:cubicBezTo>
                  <a:pt x="196" y="350145"/>
                  <a:pt x="8803" y="361784"/>
                  <a:pt x="21517" y="365892"/>
                </a:cubicBezTo>
                <a:cubicBezTo>
                  <a:pt x="25527" y="367261"/>
                  <a:pt x="29733" y="367359"/>
                  <a:pt x="33939" y="367359"/>
                </a:cubicBezTo>
                <a:lnTo>
                  <a:pt x="245004" y="367359"/>
                </a:lnTo>
                <a:cubicBezTo>
                  <a:pt x="314838" y="367359"/>
                  <a:pt x="384573" y="367359"/>
                  <a:pt x="454407" y="367359"/>
                </a:cubicBezTo>
                <a:cubicBezTo>
                  <a:pt x="456363" y="367359"/>
                  <a:pt x="458221" y="367359"/>
                  <a:pt x="460177" y="367359"/>
                </a:cubicBezTo>
                <a:cubicBezTo>
                  <a:pt x="468197" y="367065"/>
                  <a:pt x="475044" y="364033"/>
                  <a:pt x="480717" y="358361"/>
                </a:cubicBezTo>
                <a:cubicBezTo>
                  <a:pt x="486878" y="352199"/>
                  <a:pt x="489715" y="344766"/>
                  <a:pt x="489715" y="336061"/>
                </a:cubicBezTo>
                <a:cubicBezTo>
                  <a:pt x="489715" y="295178"/>
                  <a:pt x="489715" y="254295"/>
                  <a:pt x="489715" y="213412"/>
                </a:cubicBezTo>
                <a:cubicBezTo>
                  <a:pt x="489715" y="177518"/>
                  <a:pt x="489715" y="141623"/>
                  <a:pt x="489715" y="105630"/>
                </a:cubicBezTo>
                <a:close/>
              </a:path>
            </a:pathLst>
          </a:custGeom>
          <a:solidFill>
            <a:schemeClr val="bg1"/>
          </a:solidFill>
          <a:ln w="967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47701" y="256380"/>
            <a:ext cx="10338114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4.3.4 </a:t>
            </a:r>
            <a:r>
              <a:rPr kumimoji="1" lang="en-US" altLang="zh-CN" sz="2800" b="1" dirty="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SPI</a:t>
            </a:r>
            <a:r>
              <a:rPr kumimoji="1" lang="zh-CN" altLang="en-US" sz="2800" b="1" dirty="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接口</a:t>
            </a:r>
            <a:r>
              <a:rPr kumimoji="1" lang="en-US" altLang="zh-CN" sz="2800" b="1" dirty="0" err="1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EMC及</a:t>
            </a:r>
            <a:r>
              <a:rPr kumimoji="1" lang="zh-CN" altLang="en-US" sz="2800" b="1" dirty="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热插拔</a:t>
            </a:r>
            <a:r>
              <a:rPr kumimoji="1" lang="en-US" altLang="zh-CN" sz="2800" b="1" dirty="0" err="1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可靠性设计</a:t>
            </a:r>
            <a:endParaRPr kumimoji="1" lang="zh-CN" altLang="en-US" b="1" dirty="0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0878" y="1293355"/>
            <a:ext cx="674687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>
              <a:buClrTx/>
              <a:buSzTx/>
              <a:buFontTx/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5F86D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SPI </a:t>
            </a:r>
            <a:r>
              <a:rPr kumimoji="1" lang="en-US" altLang="zh-CN" sz="1600" b="1" dirty="0" err="1">
                <a:ln w="12700">
                  <a:noFill/>
                </a:ln>
                <a:solidFill>
                  <a:srgbClr val="5F86D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接口</a:t>
            </a:r>
            <a:r>
              <a:rPr kumimoji="1" lang="en-US" altLang="zh-CN" sz="1600" b="0" i="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：高速串行通信接口，用于连接存储芯片、显示屏等</a:t>
            </a:r>
            <a:endParaRPr kumimoji="1" lang="en-US" altLang="zh-CN" sz="1600" b="0" i="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774" y="2004791"/>
            <a:ext cx="5579618" cy="2848418"/>
          </a:xfrm>
          <a:prstGeom prst="rect">
            <a:avLst/>
          </a:prstGeom>
        </p:spPr>
      </p:pic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2854167" y="5260495"/>
          <a:ext cx="6920231" cy="8475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/>
                <a:gridCol w="1354667"/>
                <a:gridCol w="1354667"/>
                <a:gridCol w="1535430"/>
                <a:gridCol w="1320800"/>
              </a:tblGrid>
              <a:tr h="476691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型号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器件类型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使用位置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作用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封装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ESD0524P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ESD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  <a:sym typeface="+mn-ea"/>
                        </a:rPr>
                        <a:t>SPI接口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  <a:sym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浪涌、静电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DFN2510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553" y="2037826"/>
            <a:ext cx="3108041" cy="2607840"/>
          </a:xfrm>
          <a:prstGeom prst="rect">
            <a:avLst/>
          </a:prstGeom>
        </p:spPr>
      </p:pic>
      <p:sp>
        <p:nvSpPr>
          <p:cNvPr id="13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4" name="图片 13" descr="YIN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9336705" y="6486485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5784244" y="3304411"/>
            <a:ext cx="489714" cy="367358"/>
          </a:xfrm>
          <a:custGeom>
            <a:avLst/>
            <a:gdLst>
              <a:gd name="connsiteX0" fmla="*/ 489617 w 489714"/>
              <a:gd name="connsiteY0" fmla="*/ 105533 h 367358"/>
              <a:gd name="connsiteX1" fmla="*/ 468784 w 489714"/>
              <a:gd name="connsiteY1" fmla="*/ 76386 h 367358"/>
              <a:gd name="connsiteX2" fmla="*/ 457145 w 489714"/>
              <a:gd name="connsiteY2" fmla="*/ 74626 h 367358"/>
              <a:gd name="connsiteX3" fmla="*/ 316500 w 489714"/>
              <a:gd name="connsiteY3" fmla="*/ 74626 h 367358"/>
              <a:gd name="connsiteX4" fmla="*/ 306818 w 489714"/>
              <a:gd name="connsiteY4" fmla="*/ 73452 h 367358"/>
              <a:gd name="connsiteX5" fmla="*/ 284811 w 489714"/>
              <a:gd name="connsiteY5" fmla="*/ 52033 h 367358"/>
              <a:gd name="connsiteX6" fmla="*/ 276595 w 489714"/>
              <a:gd name="connsiteY6" fmla="*/ 23082 h 367358"/>
              <a:gd name="connsiteX7" fmla="*/ 255469 w 489714"/>
              <a:gd name="connsiteY7" fmla="*/ 1174 h 367358"/>
              <a:gd name="connsiteX8" fmla="*/ 244711 w 489714"/>
              <a:gd name="connsiteY8" fmla="*/ 0 h 367358"/>
              <a:gd name="connsiteX9" fmla="*/ 32765 w 489714"/>
              <a:gd name="connsiteY9" fmla="*/ 0 h 367358"/>
              <a:gd name="connsiteX10" fmla="*/ 30026 w 489714"/>
              <a:gd name="connsiteY10" fmla="*/ 0 h 367358"/>
              <a:gd name="connsiteX11" fmla="*/ 1271 w 489714"/>
              <a:gd name="connsiteY11" fmla="*/ 22593 h 367358"/>
              <a:gd name="connsiteX12" fmla="*/ 98 w 489714"/>
              <a:gd name="connsiteY12" fmla="*/ 32667 h 367358"/>
              <a:gd name="connsiteX13" fmla="*/ 0 w 489714"/>
              <a:gd name="connsiteY13" fmla="*/ 334496 h 367358"/>
              <a:gd name="connsiteX14" fmla="*/ 0 w 489714"/>
              <a:gd name="connsiteY14" fmla="*/ 336843 h 367358"/>
              <a:gd name="connsiteX15" fmla="*/ 21517 w 489714"/>
              <a:gd name="connsiteY15" fmla="*/ 365892 h 367358"/>
              <a:gd name="connsiteX16" fmla="*/ 33939 w 489714"/>
              <a:gd name="connsiteY16" fmla="*/ 367359 h 367358"/>
              <a:gd name="connsiteX17" fmla="*/ 245004 w 489714"/>
              <a:gd name="connsiteY17" fmla="*/ 367359 h 367358"/>
              <a:gd name="connsiteX18" fmla="*/ 454407 w 489714"/>
              <a:gd name="connsiteY18" fmla="*/ 367359 h 367358"/>
              <a:gd name="connsiteX19" fmla="*/ 460177 w 489714"/>
              <a:gd name="connsiteY19" fmla="*/ 367359 h 367358"/>
              <a:gd name="connsiteX20" fmla="*/ 480717 w 489714"/>
              <a:gd name="connsiteY20" fmla="*/ 358361 h 367358"/>
              <a:gd name="connsiteX21" fmla="*/ 489715 w 489714"/>
              <a:gd name="connsiteY21" fmla="*/ 336061 h 367358"/>
              <a:gd name="connsiteX22" fmla="*/ 489715 w 489714"/>
              <a:gd name="connsiteY22" fmla="*/ 213412 h 367358"/>
              <a:gd name="connsiteX23" fmla="*/ 489715 w 489714"/>
              <a:gd name="connsiteY23" fmla="*/ 105630 h 367358"/>
            </a:gdLst>
            <a:ahLst/>
            <a:cxnLst/>
            <a:rect l="l" t="t" r="r" b="b"/>
            <a:pathLst>
              <a:path w="489714" h="367358">
                <a:moveTo>
                  <a:pt x="489617" y="105533"/>
                </a:moveTo>
                <a:cubicBezTo>
                  <a:pt x="489617" y="92133"/>
                  <a:pt x="481303" y="80690"/>
                  <a:pt x="468784" y="76386"/>
                </a:cubicBezTo>
                <a:cubicBezTo>
                  <a:pt x="464970" y="75115"/>
                  <a:pt x="461155" y="74626"/>
                  <a:pt x="457145" y="74626"/>
                </a:cubicBezTo>
                <a:cubicBezTo>
                  <a:pt x="410296" y="74626"/>
                  <a:pt x="363447" y="74626"/>
                  <a:pt x="316500" y="74626"/>
                </a:cubicBezTo>
                <a:cubicBezTo>
                  <a:pt x="313273" y="74626"/>
                  <a:pt x="309947" y="74332"/>
                  <a:pt x="306818" y="73452"/>
                </a:cubicBezTo>
                <a:cubicBezTo>
                  <a:pt x="295668" y="70322"/>
                  <a:pt x="288137" y="63183"/>
                  <a:pt x="284811" y="52033"/>
                </a:cubicBezTo>
                <a:cubicBezTo>
                  <a:pt x="281877" y="42448"/>
                  <a:pt x="279432" y="32667"/>
                  <a:pt x="276595" y="23082"/>
                </a:cubicBezTo>
                <a:cubicBezTo>
                  <a:pt x="273466" y="12030"/>
                  <a:pt x="266424" y="4695"/>
                  <a:pt x="255469" y="1174"/>
                </a:cubicBezTo>
                <a:cubicBezTo>
                  <a:pt x="251948" y="0"/>
                  <a:pt x="248330" y="0"/>
                  <a:pt x="244711" y="0"/>
                </a:cubicBezTo>
                <a:lnTo>
                  <a:pt x="32765" y="0"/>
                </a:lnTo>
                <a:cubicBezTo>
                  <a:pt x="31885" y="0"/>
                  <a:pt x="31005" y="0"/>
                  <a:pt x="30026" y="0"/>
                </a:cubicBezTo>
                <a:cubicBezTo>
                  <a:pt x="16431" y="391"/>
                  <a:pt x="4695" y="9389"/>
                  <a:pt x="1271" y="22593"/>
                </a:cubicBezTo>
                <a:cubicBezTo>
                  <a:pt x="391" y="25821"/>
                  <a:pt x="98" y="29244"/>
                  <a:pt x="98" y="32667"/>
                </a:cubicBezTo>
                <a:cubicBezTo>
                  <a:pt x="0" y="133212"/>
                  <a:pt x="0" y="233854"/>
                  <a:pt x="0" y="334496"/>
                </a:cubicBezTo>
                <a:cubicBezTo>
                  <a:pt x="0" y="335278"/>
                  <a:pt x="0" y="336061"/>
                  <a:pt x="0" y="336843"/>
                </a:cubicBezTo>
                <a:cubicBezTo>
                  <a:pt x="196" y="350145"/>
                  <a:pt x="8803" y="361784"/>
                  <a:pt x="21517" y="365892"/>
                </a:cubicBezTo>
                <a:cubicBezTo>
                  <a:pt x="25527" y="367261"/>
                  <a:pt x="29733" y="367359"/>
                  <a:pt x="33939" y="367359"/>
                </a:cubicBezTo>
                <a:lnTo>
                  <a:pt x="245004" y="367359"/>
                </a:lnTo>
                <a:cubicBezTo>
                  <a:pt x="314838" y="367359"/>
                  <a:pt x="384573" y="367359"/>
                  <a:pt x="454407" y="367359"/>
                </a:cubicBezTo>
                <a:cubicBezTo>
                  <a:pt x="456363" y="367359"/>
                  <a:pt x="458221" y="367359"/>
                  <a:pt x="460177" y="367359"/>
                </a:cubicBezTo>
                <a:cubicBezTo>
                  <a:pt x="468197" y="367065"/>
                  <a:pt x="475044" y="364033"/>
                  <a:pt x="480717" y="358361"/>
                </a:cubicBezTo>
                <a:cubicBezTo>
                  <a:pt x="486878" y="352199"/>
                  <a:pt x="489715" y="344766"/>
                  <a:pt x="489715" y="336061"/>
                </a:cubicBezTo>
                <a:cubicBezTo>
                  <a:pt x="489715" y="295178"/>
                  <a:pt x="489715" y="254295"/>
                  <a:pt x="489715" y="213412"/>
                </a:cubicBezTo>
                <a:cubicBezTo>
                  <a:pt x="489715" y="177518"/>
                  <a:pt x="489715" y="141623"/>
                  <a:pt x="489715" y="105630"/>
                </a:cubicBezTo>
                <a:close/>
              </a:path>
            </a:pathLst>
          </a:custGeom>
          <a:solidFill>
            <a:schemeClr val="bg1"/>
          </a:solidFill>
          <a:ln w="9676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15187" y="219085"/>
            <a:ext cx="10338114" cy="4680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kumimoji="1" lang="en-US" altLang="zh-CN" sz="28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4.3.5 </a:t>
            </a:r>
            <a:r>
              <a:rPr kumimoji="1" lang="en-US" altLang="zh-CN" sz="2800" b="1" dirty="0" err="1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MCU</a:t>
            </a:r>
            <a:r>
              <a:rPr kumimoji="1" lang="zh-CN" altLang="en-US" sz="2800" b="1" dirty="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驱动</a:t>
            </a:r>
            <a:r>
              <a:rPr kumimoji="1" lang="en-US" altLang="zh-CN" sz="2800" b="1" dirty="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BLDC</a:t>
            </a:r>
            <a:r>
              <a:rPr kumimoji="1" lang="zh-CN" altLang="en-US" sz="2800" b="1" dirty="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电机模块</a:t>
            </a:r>
            <a:endParaRPr kumimoji="1" lang="zh-CN" altLang="en-US" sz="2800" b="1" dirty="0">
              <a:ln w="12700">
                <a:noFill/>
              </a:ln>
              <a:solidFill>
                <a:srgbClr val="0D0D0D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2890" y="1029970"/>
            <a:ext cx="1097978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600" b="1" i="0" dirty="0" err="1">
                <a:ln w="12700">
                  <a:noFill/>
                </a:ln>
                <a:solidFill>
                  <a:srgbClr val="5F86D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MCU</a:t>
            </a:r>
            <a:r>
              <a:rPr kumimoji="1" lang="zh-CN" altLang="en-US" sz="1600" b="1" dirty="0">
                <a:ln w="12700">
                  <a:noFill/>
                </a:ln>
                <a:solidFill>
                  <a:srgbClr val="5F86D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接口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MCU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控制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BLDC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（无刷直流电机）通常涉及多种类型的接口，常见的有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PWM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输出接口、霍尔传感器输入接口等； </a:t>
            </a:r>
            <a:endParaRPr kumimoji="1" lang="en-US" altLang="zh-CN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600" b="1" dirty="0">
                <a:ln w="12700">
                  <a:noFill/>
                </a:ln>
                <a:solidFill>
                  <a:srgbClr val="5F86D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引脚定义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MCU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会输出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6 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路 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PWM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信号，用于控制三相桥的上下桥臂；另外会有 </a:t>
            </a:r>
            <a:r>
              <a:rPr kumimoji="1" lang="en-US" altLang="zh-CN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 </a:t>
            </a:r>
            <a:r>
              <a:rPr kumimoji="1" lang="zh-CN" altLang="en-US" sz="16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路输入接口接入霍尔传感器信号，以获取电机转子的位置信息实现正确的换向</a:t>
            </a:r>
            <a:endParaRPr kumimoji="1" lang="en-US" altLang="zh-CN" sz="1600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646202" y="5373772"/>
          <a:ext cx="725551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471"/>
                <a:gridCol w="1158240"/>
                <a:gridCol w="1422400"/>
                <a:gridCol w="1706880"/>
                <a:gridCol w="1239520"/>
              </a:tblGrid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型号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器件类型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使用位置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作用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封装</a:t>
                      </a:r>
                      <a:endParaRPr lang="zh-CN" alt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ESDULC3V3D8B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ESD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altLang="zh-CN" sz="1200" dirty="0" err="1">
                          <a:solidFill>
                            <a:schemeClr val="tx1"/>
                          </a:solidFill>
                          <a:cs typeface="+mn-ea"/>
                        </a:rPr>
                        <a:t>MCU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cs typeface="+mn-ea"/>
                        </a:rPr>
                        <a:t>接口</a:t>
                      </a:r>
                      <a:endParaRPr lang="en-US" sz="1200" dirty="0" err="1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浪涌、静电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SOD882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ESD5V0D3B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cs typeface="+mn-ea"/>
                        </a:rPr>
                        <a:t>ESD</a:t>
                      </a:r>
                      <a:endParaRPr lang="en-US" sz="1200" dirty="0" err="1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 err="1">
                          <a:solidFill>
                            <a:schemeClr val="tx1"/>
                          </a:solidFill>
                          <a:cs typeface="+mn-ea"/>
                        </a:rPr>
                        <a:t>MCU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cs typeface="+mn-ea"/>
                        </a:rPr>
                        <a:t>接口</a:t>
                      </a:r>
                      <a:endParaRPr lang="en-US" sz="1200" dirty="0" err="1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cs typeface="+mn-ea"/>
                        </a:rPr>
                        <a:t>浪涌、静电</a:t>
                      </a:r>
                      <a:endParaRPr lang="en-US" sz="1200" dirty="0" err="1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auto" latinLnBrk="0" hangingPunct="1">
                        <a:buClrTx/>
                        <a:buSzTx/>
                        <a:buFontTx/>
                        <a:buNone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cs typeface="+mn-ea"/>
                        </a:rPr>
                        <a:t>SOD323</a:t>
                      </a:r>
                      <a:endParaRPr lang="en-US" sz="1200" dirty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533" y="2204417"/>
            <a:ext cx="5502790" cy="3036303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图片 12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alphaModFix amt="100000"/>
          </a:blip>
          <a:srcRect l="276" t="7905" r="15535" b="7905"/>
          <a:stretch>
            <a:fillRect/>
          </a:stretch>
        </p:blipFill>
        <p:spPr>
          <a:xfrm>
            <a:off x="4851400" y="1196340"/>
            <a:ext cx="7295515" cy="410400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alphaModFix amt="100000"/>
          </a:blip>
          <a:srcRect l="34500" t="100000" r="12375" b="-3503"/>
          <a:stretch>
            <a:fillRect/>
          </a:stretch>
        </p:blipFill>
        <p:spPr>
          <a:xfrm>
            <a:off x="5715000" y="6671422"/>
            <a:ext cx="6477000" cy="186579"/>
          </a:xfrm>
          <a:custGeom>
            <a:avLst/>
            <a:gdLst>
              <a:gd name="connsiteX0" fmla="*/ 0 w 6477000"/>
              <a:gd name="connsiteY0" fmla="*/ 0 h 186579"/>
              <a:gd name="connsiteX1" fmla="*/ 6477000 w 6477000"/>
              <a:gd name="connsiteY1" fmla="*/ 0 h 186579"/>
              <a:gd name="connsiteX2" fmla="*/ 6477000 w 6477000"/>
              <a:gd name="connsiteY2" fmla="*/ 186579 h 186579"/>
              <a:gd name="connsiteX3" fmla="*/ 0 w 6477000"/>
              <a:gd name="connsiteY3" fmla="*/ 186579 h 186579"/>
              <a:gd name="connsiteX4" fmla="*/ 0 w 6477000"/>
              <a:gd name="connsiteY4" fmla="*/ 0 h 186579"/>
            </a:gdLst>
            <a:ahLst/>
            <a:cxnLst/>
            <a:rect l="l" t="t" r="r" b="b"/>
            <a:pathLst>
              <a:path w="6477000" h="186579">
                <a:moveTo>
                  <a:pt x="0" y="0"/>
                </a:moveTo>
                <a:lnTo>
                  <a:pt x="6477000" y="0"/>
                </a:lnTo>
                <a:lnTo>
                  <a:pt x="6477000" y="186579"/>
                </a:lnTo>
                <a:lnTo>
                  <a:pt x="0" y="18657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" name="标题 1"/>
          <p:cNvSpPr txBox="1"/>
          <p:nvPr/>
        </p:nvSpPr>
        <p:spPr>
          <a:xfrm>
            <a:off x="660399" y="1443789"/>
            <a:ext cx="6173537" cy="2285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700">
                <a:ln w="10477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谢谢大家</a:t>
            </a:r>
            <a:r>
              <a:rPr kumimoji="1" lang="zh-CN" altLang="en-US" sz="4700">
                <a:ln w="10477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！</a:t>
            </a:r>
            <a:endParaRPr kumimoji="1" lang="zh-CN" altLang="en-US" sz="4700">
              <a:ln w="104775">
                <a:noFill/>
              </a:ln>
              <a:solidFill>
                <a:srgbClr val="FFFFFF">
                  <a:alpha val="100000"/>
                </a:srgbClr>
              </a:solidFill>
              <a:latin typeface="Source Han Sans CN Bold Bold" panose="020B0800000000000000" charset="-122"/>
              <a:ea typeface="Source Han Sans CN Bold Bold" panose="020B0800000000000000" charset="-122"/>
              <a:cs typeface="Source Han Sans CN Bold Bold" panose="020B0800000000000000" charset="-122"/>
            </a:endParaRPr>
          </a:p>
        </p:txBody>
      </p:sp>
      <p:sp>
        <p:nvSpPr>
          <p:cNvPr id="29" name="标题 1"/>
          <p:cNvSpPr txBox="1"/>
          <p:nvPr/>
        </p:nvSpPr>
        <p:spPr>
          <a:xfrm>
            <a:off x="6685247" y="2477554"/>
            <a:ext cx="1182031" cy="1182031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76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23570" y="4869180"/>
            <a:ext cx="4227830" cy="108331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r>
              <a:rPr kumimoji="1" lang="zh-CN" altLang="en-US" b="1"/>
              <a:t>了解更多：</a:t>
            </a:r>
            <a:r>
              <a:rPr kumimoji="1" lang="en-US" altLang="zh-CN"/>
              <a:t>www.yint.com.cn</a:t>
            </a:r>
            <a:endParaRPr kumimoji="1" lang="en-US" altLang="zh-CN"/>
          </a:p>
          <a:p>
            <a:pPr algn="l">
              <a:lnSpc>
                <a:spcPct val="110000"/>
              </a:lnSpc>
            </a:pPr>
            <a:r>
              <a:rPr kumimoji="1" lang="zh-CN" altLang="en-US"/>
              <a:t>联系我们：</a:t>
            </a:r>
            <a:r>
              <a:rPr kumimoji="1" lang="en-US" altLang="zh-CN"/>
              <a:t>sales@yint.com.cn</a:t>
            </a:r>
            <a:endParaRPr kumimoji="1" lang="en-US" altLang="zh-CN"/>
          </a:p>
          <a:p>
            <a:pPr algn="l">
              <a:lnSpc>
                <a:spcPct val="110000"/>
              </a:lnSpc>
            </a:pPr>
            <a:endParaRPr kumimoji="1" lang="zh-CN" altLang="en-US"/>
          </a:p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8" name="图片 17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" y="424180"/>
            <a:ext cx="2081530" cy="507365"/>
          </a:xfrm>
          <a:prstGeom prst="rect">
            <a:avLst/>
          </a:prstGeom>
        </p:spPr>
      </p:pic>
      <p:sp>
        <p:nvSpPr>
          <p:cNvPr id="8" name="标题 1"/>
          <p:cNvSpPr txBox="1"/>
          <p:nvPr/>
        </p:nvSpPr>
        <p:spPr>
          <a:xfrm>
            <a:off x="660400" y="2276475"/>
            <a:ext cx="3218180" cy="15436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30000"/>
              </a:lnSpc>
            </a:pPr>
            <a:r>
              <a:rPr kumimoji="1" lang="zh-CN" altLang="en-US" sz="49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Dream-XinCuSongGB" panose="02010604000000000000" charset="-122"/>
              </a:rPr>
              <a:t>谢谢大</a:t>
            </a:r>
            <a:r>
              <a:rPr kumimoji="1" lang="zh-CN" altLang="en-US" sz="49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Dream-XinCuSongGB" panose="02010604000000000000" charset="-122"/>
              </a:rPr>
              <a:t>家！</a:t>
            </a:r>
            <a:endParaRPr kumimoji="1" lang="zh-CN" altLang="en-US" sz="49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Dream-XinCuSongGB" panose="02010604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rcRect/>
            <a:stretch>
              <a:fillRect/>
            </a:stretch>
          </a:blipFill>
          <a:ln w="1905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100000"/>
          </a:blip>
          <a:srcRect l="130" t="21394" r="27196" b="567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3000">
                <a:schemeClr val="accent1"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399" y="2944302"/>
            <a:ext cx="6101348" cy="23255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4000">
                <a:ln w="10477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一、行业标准剖析</a:t>
            </a:r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17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" y="424180"/>
            <a:ext cx="2081530" cy="5073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/>
        </p:nvSpPr>
        <p:spPr>
          <a:xfrm>
            <a:off x="8514080" y="1342390"/>
            <a:ext cx="2875280" cy="4579620"/>
          </a:xfrm>
          <a:prstGeom prst="roundRect">
            <a:avLst>
              <a:gd name="adj" fmla="val 6773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5400000">
            <a:off x="8168640" y="3454400"/>
            <a:ext cx="558800" cy="355600"/>
          </a:xfrm>
          <a:prstGeom prst="flowChartMerg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alphaModFix amt="100000"/>
          </a:blip>
          <a:srcRect l="32807" r="32807"/>
          <a:stretch>
            <a:fillRect/>
          </a:stretch>
        </p:blipFill>
        <p:spPr>
          <a:xfrm>
            <a:off x="8605520" y="1430020"/>
            <a:ext cx="2692400" cy="4404360"/>
          </a:xfrm>
          <a:custGeom>
            <a:avLst/>
            <a:gdLst/>
            <a:ahLst/>
            <a:cxnLst/>
            <a:rect l="l" t="t" r="r" b="b"/>
            <a:pathLst>
              <a:path w="2692400" h="4404360">
                <a:moveTo>
                  <a:pt x="121400" y="0"/>
                </a:moveTo>
                <a:lnTo>
                  <a:pt x="2571000" y="0"/>
                </a:lnTo>
                <a:cubicBezTo>
                  <a:pt x="2638047" y="0"/>
                  <a:pt x="2692400" y="54353"/>
                  <a:pt x="2692400" y="121400"/>
                </a:cubicBezTo>
                <a:lnTo>
                  <a:pt x="2692400" y="4282960"/>
                </a:lnTo>
                <a:cubicBezTo>
                  <a:pt x="2692400" y="4350007"/>
                  <a:pt x="2638047" y="4404360"/>
                  <a:pt x="2571000" y="4404360"/>
                </a:cubicBezTo>
                <a:lnTo>
                  <a:pt x="121400" y="4404360"/>
                </a:lnTo>
                <a:cubicBezTo>
                  <a:pt x="54353" y="4404360"/>
                  <a:pt x="0" y="4350007"/>
                  <a:pt x="0" y="4282960"/>
                </a:cubicBezTo>
                <a:lnTo>
                  <a:pt x="0" y="121400"/>
                </a:lnTo>
                <a:cubicBezTo>
                  <a:pt x="0" y="54353"/>
                  <a:pt x="54353" y="0"/>
                  <a:pt x="1214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>
            <a:off x="8806180" y="1656080"/>
            <a:ext cx="2875280" cy="4579620"/>
          </a:xfrm>
          <a:prstGeom prst="roundRect">
            <a:avLst>
              <a:gd name="adj" fmla="val 6773"/>
            </a:avLst>
          </a:prstGeom>
          <a:solidFill>
            <a:schemeClr val="accent1">
              <a:alpha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95960" y="1052830"/>
            <a:ext cx="7397115" cy="55441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200000"/>
              </a:lnSpc>
            </a:pPr>
            <a:r>
              <a:rPr kumimoji="1"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家用电动床</a:t>
            </a:r>
            <a:endParaRPr kumimoji="1" lang="zh-CN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IEC 60335-1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《家用和类似用途电器的安全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部分：通用要求》</a:t>
            </a:r>
            <a:endParaRPr kumimoji="1"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IEC 60335-2-109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《家用电动床的特殊要求》</a:t>
            </a:r>
            <a:endParaRPr kumimoji="1" lang="en-US" altLang="zh-CN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家用电动床安全标准（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UL 60601-1 / UL 962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kumimoji="1"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kumimoji="1"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电动医疗床</a:t>
            </a:r>
            <a:endParaRPr kumimoji="1" lang="zh-CN" altLang="en-US" sz="1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IEC 60601-1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《医用电气设备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部分：基本安全和基本性能的通用要求》</a:t>
            </a:r>
            <a:endParaRPr kumimoji="1"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IEC 60601-2-52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《医用病床的特殊要求》</a:t>
            </a:r>
            <a:endParaRPr kumimoji="1"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kumimoji="1"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欧盟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CE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认证）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EMC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指令（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2014/30/EU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kumimoji="1"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kumimoji="1" lang="zh-CN" altLang="en-US" sz="1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美国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FDA &amp; UL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认证）</a:t>
            </a:r>
            <a:endParaRPr kumimoji="1"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FDA 21 CFR Part 890</a:t>
            </a:r>
            <a:endParaRPr kumimoji="1" lang="en-US" altLang="zh-CN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200000"/>
              </a:lnSpc>
            </a:pP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医疗床需通过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FDA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注册（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Class I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或</a:t>
            </a:r>
            <a:r>
              <a:rPr kumimoji="1" lang="en-US" altLang="zh-CN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II</a:t>
            </a:r>
            <a:r>
              <a:rPr kumimoji="1"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类医疗器械）</a:t>
            </a:r>
            <a:endParaRPr kumimoji="1"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1.1 国际行业标准解读</a:t>
            </a:r>
            <a:endParaRPr kumimoji="1" lang="zh-CN" altLang="en-US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17" descr="YI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8549235" y="2505003"/>
            <a:ext cx="2969330" cy="2969329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944592" y="676115"/>
            <a:ext cx="1807418" cy="1807418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50800" dist="38100" dir="5400000" algn="t" rotWithShape="0">
              <a:schemeClr val="accent1">
                <a:lumMod val="75000"/>
                <a:alpha val="3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alphaModFix amt="100000"/>
          </a:blip>
          <a:srcRect l="21875" r="21875"/>
          <a:stretch>
            <a:fillRect/>
          </a:stretch>
        </p:blipFill>
        <p:spPr>
          <a:xfrm>
            <a:off x="8548900" y="2504667"/>
            <a:ext cx="2970000" cy="2970000"/>
          </a:xfrm>
          <a:custGeom>
            <a:avLst/>
            <a:gdLst/>
            <a:ahLst/>
            <a:cxnLst/>
            <a:rect l="l" t="t" r="r" b="b"/>
            <a:pathLst>
              <a:path w="2970000" h="2970000">
                <a:moveTo>
                  <a:pt x="1485000" y="0"/>
                </a:moveTo>
                <a:cubicBezTo>
                  <a:pt x="2305143" y="0"/>
                  <a:pt x="2970000" y="664857"/>
                  <a:pt x="2970000" y="1485000"/>
                </a:cubicBezTo>
                <a:cubicBezTo>
                  <a:pt x="2970000" y="2305143"/>
                  <a:pt x="2305143" y="2970000"/>
                  <a:pt x="1485000" y="2970000"/>
                </a:cubicBezTo>
                <a:cubicBezTo>
                  <a:pt x="664857" y="2970000"/>
                  <a:pt x="0" y="2305143"/>
                  <a:pt x="0" y="1485000"/>
                </a:cubicBezTo>
                <a:cubicBezTo>
                  <a:pt x="0" y="664857"/>
                  <a:pt x="664857" y="0"/>
                  <a:pt x="148500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alphaModFix amt="100000"/>
          </a:blip>
          <a:srcRect l="21875" r="21875"/>
          <a:stretch>
            <a:fillRect/>
          </a:stretch>
        </p:blipFill>
        <p:spPr>
          <a:xfrm>
            <a:off x="7946501" y="678024"/>
            <a:ext cx="1803600" cy="1803600"/>
          </a:xfrm>
          <a:custGeom>
            <a:avLst/>
            <a:gdLst/>
            <a:ahLst/>
            <a:cxnLst/>
            <a:rect l="l" t="t" r="r" b="b"/>
            <a:pathLst>
              <a:path w="1803600" h="1803600">
                <a:moveTo>
                  <a:pt x="901800" y="0"/>
                </a:moveTo>
                <a:cubicBezTo>
                  <a:pt x="1399850" y="0"/>
                  <a:pt x="1803600" y="403750"/>
                  <a:pt x="1803600" y="901800"/>
                </a:cubicBezTo>
                <a:cubicBezTo>
                  <a:pt x="1803600" y="1399850"/>
                  <a:pt x="1399850" y="1803600"/>
                  <a:pt x="901800" y="1803600"/>
                </a:cubicBezTo>
                <a:cubicBezTo>
                  <a:pt x="403750" y="1803600"/>
                  <a:pt x="0" y="1399850"/>
                  <a:pt x="0" y="901800"/>
                </a:cubicBezTo>
                <a:cubicBezTo>
                  <a:pt x="0" y="403750"/>
                  <a:pt x="403750" y="0"/>
                  <a:pt x="9018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" name="标题 1"/>
          <p:cNvSpPr txBox="1"/>
          <p:nvPr/>
        </p:nvSpPr>
        <p:spPr>
          <a:xfrm>
            <a:off x="1055370" y="1412875"/>
            <a:ext cx="6405880" cy="16992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国家标准</a:t>
            </a:r>
            <a:r>
              <a:rPr kumimoji="1"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智能床</a:t>
            </a:r>
            <a:r>
              <a:rPr kumimoji="1"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《GB/T 45231 - 2025》</a:t>
            </a:r>
            <a:endParaRPr kumimoji="1"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GB 4706.1 &amp; GB 4706.108</a:t>
            </a:r>
            <a:r>
              <a:rPr kumimoji="1"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kumimoji="1"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家用电动床国家标准</a:t>
            </a:r>
            <a:endParaRPr kumimoji="1"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等效IEC60335</a:t>
            </a:r>
            <a:endParaRPr kumimoji="1"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GB 9706.1 </a:t>
            </a:r>
            <a:r>
              <a:rPr kumimoji="1"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医疗电气设备安全（等效</a:t>
            </a:r>
            <a:r>
              <a:rPr kumimoji="1"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IEC60601-1</a:t>
            </a:r>
            <a:r>
              <a:rPr kumimoji="1"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kumimoji="1"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CCC</a:t>
            </a:r>
            <a:r>
              <a:rPr kumimoji="1"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认证</a:t>
            </a:r>
            <a:endParaRPr kumimoji="1"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部分电动床可能需强制认证（视具体功能而定）</a:t>
            </a:r>
            <a:endParaRPr kumimoji="1" lang="zh-CN" altLang="en-US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1.2 国内行业标准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情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况</a:t>
            </a:r>
            <a:endParaRPr kumimoji="1" lang="zh-CN" altLang="en-US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9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22" name="图片 21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/>
            <a:srcRect/>
            <a:stretch>
              <a:fillRect/>
            </a:stretch>
          </a:blipFill>
          <a:ln w="1905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100000"/>
          </a:blip>
          <a:srcRect l="130" t="21394" r="27196" b="567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3000">
                <a:schemeClr val="accent1"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399" y="2944302"/>
            <a:ext cx="6101348" cy="23255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4000">
                <a:ln w="104775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 Bold" panose="020B0800000000000000" charset="-122"/>
                <a:ea typeface="Source Han Sans CN Bold Bold" panose="020B0800000000000000" charset="-122"/>
                <a:cs typeface="Source Han Sans CN Bold Bold" panose="020B0800000000000000" charset="-122"/>
              </a:rPr>
              <a:t>二、EMC测试要求详解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877057" y="4113082"/>
            <a:ext cx="2481943" cy="2481943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6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020527" y="2837984"/>
            <a:ext cx="1182031" cy="1182031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76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18" name="图片 17" descr="YIN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" y="424180"/>
            <a:ext cx="2081530" cy="5073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 2.1 辐射骚扰</a:t>
            </a: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测试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内容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</a:endParaRPr>
          </a:p>
        </p:txBody>
      </p:sp>
      <p:sp>
        <p:nvSpPr>
          <p:cNvPr id="18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20" name="图片 19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127125" y="1340485"/>
            <a:ext cx="6155055" cy="40913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lnSpc>
                <a:spcPct val="150000"/>
              </a:lnSpc>
              <a:spcAft>
                <a:spcPct val="60000"/>
              </a:spcAft>
            </a:pPr>
            <a:r>
              <a:rPr lang="zh-CN" altLang="en-US" sz="1600" b="1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家用电动床 </a:t>
            </a:r>
            <a:r>
              <a:rPr lang="en-US" altLang="zh-CN" sz="1600" b="1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&amp; </a:t>
            </a:r>
            <a:r>
              <a:rPr lang="zh-CN" altLang="en-US" sz="1600" b="1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消费类电子设备</a:t>
            </a:r>
            <a:endParaRPr lang="zh-CN" altLang="en-US" sz="1600" b="1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en-US" altLang="zh-CN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CISPR 11</a:t>
            </a: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（工业、科学和医疗设备）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en-US" altLang="zh-CN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CISPR 14-1</a:t>
            </a: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（家用电器）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en-US" altLang="zh-CN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CISPR 32</a:t>
            </a: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（多媒体设备，替代</a:t>
            </a:r>
            <a:r>
              <a:rPr lang="en-US" altLang="zh-CN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CISPR 13/22</a:t>
            </a: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en-US" altLang="zh-CN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EN 55032</a:t>
            </a: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（欧盟，等效</a:t>
            </a:r>
            <a:r>
              <a:rPr lang="en-US" altLang="zh-CN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CISPR 32</a:t>
            </a: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r>
              <a:rPr lang="en-US" altLang="zh-CN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FCC Part 15 Subpart B/C</a:t>
            </a: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（美国）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</a:pP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Aft>
                <a:spcPct val="60000"/>
              </a:spcAft>
            </a:pPr>
            <a:r>
              <a:rPr lang="zh-CN" altLang="en-US" sz="1600" b="1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电动医疗床</a:t>
            </a:r>
            <a:endParaRPr lang="zh-CN" altLang="en-US" sz="1600" b="1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altLang="zh-CN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IEC 60601-1-2</a:t>
            </a: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（医疗设备</a:t>
            </a:r>
            <a:r>
              <a:rPr lang="en-US" altLang="zh-CN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EMC</a:t>
            </a: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标准，引用</a:t>
            </a:r>
            <a:r>
              <a:rPr lang="en-US" altLang="zh-CN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CISPR 11</a:t>
            </a: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altLang="zh-CN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EN 60601-1-2</a:t>
            </a: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（欧盟医疗设备</a:t>
            </a:r>
            <a:r>
              <a:rPr lang="en-US" altLang="zh-CN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EMC</a:t>
            </a:r>
            <a:r>
              <a:rPr lang="zh-CN" altLang="en-US" sz="1600" b="0" i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 2.2 辐射骚扰</a:t>
            </a: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测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试限值要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求</a:t>
            </a:r>
            <a:endParaRPr kumimoji="1" lang="zh-CN" altLang="en-US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  <a:sym typeface="+mn-ea"/>
            </a:endParaRPr>
          </a:p>
        </p:txBody>
      </p:sp>
      <p:sp>
        <p:nvSpPr>
          <p:cNvPr id="18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灯片编号占位符 1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20" name="图片 19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911225" y="1340485"/>
          <a:ext cx="10035540" cy="3825240"/>
        </p:xfrm>
        <a:graphic>
          <a:graphicData uri="http://schemas.openxmlformats.org/drawingml/2006/table">
            <a:tbl>
              <a:tblPr firstRow="1" lastRow="1" bandRow="1">
                <a:tableStyleId>{47AF3C87-8D64-4B86-9F44-012173309F02}</a:tableStyleId>
              </a:tblPr>
              <a:tblGrid>
                <a:gridCol w="1889760"/>
                <a:gridCol w="2221230"/>
                <a:gridCol w="2059305"/>
                <a:gridCol w="2175510"/>
                <a:gridCol w="1689735"/>
              </a:tblGrid>
              <a:tr h="381000">
                <a:tc>
                  <a:txBody>
                    <a:bodyPr/>
                    <a:p>
                      <a:pPr algn="ctr"/>
                      <a:r>
                        <a:rPr lang="zh-CN" altLang="en-US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标准</a:t>
                      </a:r>
                      <a:endParaRPr lang="zh-CN" altLang="en-US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设备类别</a:t>
                      </a:r>
                      <a:endParaRPr lang="zh-CN" altLang="en-US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频率范围</a:t>
                      </a:r>
                      <a:endParaRPr lang="zh-CN" altLang="en-US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限值（</a:t>
                      </a:r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dBμV/m</a:t>
                      </a:r>
                      <a:r>
                        <a:rPr lang="zh-CN" altLang="en-US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16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测试距离</a:t>
                      </a:r>
                      <a:endParaRPr lang="zh-CN" altLang="en-US" sz="16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CISPR 11</a:t>
                      </a:r>
                      <a:endParaRPr lang="en-US" altLang="zh-CN" sz="14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工业</a:t>
                      </a:r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科学</a:t>
                      </a:r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/</a:t>
                      </a:r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医疗（</a:t>
                      </a:r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Class A</a:t>
                      </a:r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 MHz~230 MHz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QP: 40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10m / 3m*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230 MHz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~</a:t>
                      </a:r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GHz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QP: 47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230 MHz ~ 1 GHz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CISPR 32</a:t>
                      </a:r>
                      <a:endParaRPr lang="en-US" altLang="zh-CN" sz="14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家用（</a:t>
                      </a:r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Class B</a:t>
                      </a:r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）</a:t>
                      </a:r>
                      <a:endParaRPr lang="zh-CN" altLang="en-US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 MHz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~</a:t>
                      </a:r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230 MHz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QP: 30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3m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230 MHz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~</a:t>
                      </a:r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 GHz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QP: 37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FCC Part 15</a:t>
                      </a:r>
                      <a:endParaRPr lang="en-US" altLang="zh-CN" sz="14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Class B</a:t>
                      </a:r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（家用）</a:t>
                      </a:r>
                      <a:endParaRPr lang="zh-CN" altLang="en-US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 MHz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~</a:t>
                      </a:r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88 MHz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40.0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3m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88 MHz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~</a:t>
                      </a:r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216 MHz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43.5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400" b="1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216 MHz</a:t>
                      </a:r>
                      <a:r>
                        <a:rPr lang="en-US" altLang="zh-CN" sz="1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~</a:t>
                      </a:r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960 MHz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46.0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4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>
                    <a:noFill/>
                  </a:tcPr>
                </a:tc>
              </a:tr>
              <a:tr h="381000">
                <a:tc>
                  <a:txBody>
                    <a:bodyPr/>
                    <a:p>
                      <a:pPr 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IEC60601-1-2</a:t>
                      </a:r>
                      <a:endParaRPr lang="en-US" altLang="zh-CN" sz="14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医疗设备</a:t>
                      </a:r>
                      <a:endParaRPr lang="zh-CN" altLang="en-US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30MHz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~</a:t>
                      </a:r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 GHz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zh-CN" altLang="en-US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参考</a:t>
                      </a:r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CISPR 11 Class B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  <a:tc>
                  <a:txBody>
                    <a:bodyPr/>
                    <a:p>
                      <a:r>
                        <a:rPr lang="en-US" altLang="zh-CN" sz="1400" b="0" i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3m</a:t>
                      </a:r>
                      <a:endParaRPr lang="en-US" altLang="zh-CN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517" marR="76517" marT="76517" marB="76517" anchor="ctr" anchorCtr="0">
                    <a:noFill/>
                  </a:tcPr>
                </a:tc>
              </a:tr>
              <a:tr h="381000">
                <a:tc gridSpan="5">
                  <a:txBody>
                    <a:bodyPr/>
                    <a:p>
                      <a:pPr marL="0" indent="0">
                        <a:lnSpc>
                          <a:spcPct val="150000"/>
                        </a:lnSpc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注：</a:t>
                      </a:r>
                      <a:endParaRPr lang="zh-CN" altLang="en-US" sz="1400" b="1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 CISPR 11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允许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10m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测试，但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3m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更常见（限值需换算：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10m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限值 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= 3m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限值 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+ 10dB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）</a:t>
                      </a:r>
                      <a:endParaRPr lang="zh-CN" altLang="en-US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/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  QP=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准峰值，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AV=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平均值，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FCC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通常用峰值（</a:t>
                      </a: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Peak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）检测</a:t>
                      </a:r>
                      <a:endParaRPr lang="zh-CN" altLang="en-US" sz="1400" b="0" i="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0" marR="76517" marT="76517" marB="76517" anchor="ctr" anchorCtr="0">
                    <a:noFill/>
                  </a:tcPr>
                </a:tc>
                <a:tc hMerge="1">
                  <a:tcPr marL="76517" marR="76517" marT="76517" marB="76517" anchor="ctr" anchorCtr="0"/>
                </a:tc>
                <a:tc hMerge="1">
                  <a:tcPr marL="76517" marR="76517" marT="76517" marB="76517" anchor="ctr" anchorCtr="0"/>
                </a:tc>
                <a:tc hMerge="1">
                  <a:tcPr marL="76517" marR="76517" marT="76517" marB="76517" anchor="ctr" anchorCtr="0"/>
                </a:tc>
                <a:tc hMerge="1">
                  <a:tcPr marL="76517" marR="76517" marT="76517" marB="76517" anchor="ctr" anchorCtr="0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标题 1"/>
          <p:cNvSpPr txBox="1"/>
          <p:nvPr/>
        </p:nvSpPr>
        <p:spPr>
          <a:xfrm>
            <a:off x="519839" y="236465"/>
            <a:ext cx="10858500" cy="5078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2.3 传导骚扰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</a:rPr>
              <a:t>详细</a:t>
            </a: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测试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内</a:t>
            </a:r>
            <a:r>
              <a:rPr kumimoji="1" lang="zh-CN" altLang="en-US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 Bold" panose="020B0800000000000000" charset="-122"/>
                <a:sym typeface="+mn-ea"/>
              </a:rPr>
              <a:t>容</a:t>
            </a:r>
            <a:endParaRPr kumimoji="1" lang="zh-CN" altLang="en-US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Source Han Sans CN Bold Bold" panose="020B0800000000000000" charset="-122"/>
              <a:sym typeface="+mn-ea"/>
            </a:endParaRPr>
          </a:p>
        </p:txBody>
      </p:sp>
      <p:sp>
        <p:nvSpPr>
          <p:cNvPr id="25" name="标题 1"/>
          <p:cNvSpPr txBox="1"/>
          <p:nvPr/>
        </p:nvSpPr>
        <p:spPr>
          <a:xfrm rot="514046" flipH="1" flipV="1">
            <a:off x="158647" y="334169"/>
            <a:ext cx="368505" cy="312423"/>
          </a:xfrm>
          <a:custGeom>
            <a:avLst/>
            <a:gdLst>
              <a:gd name="connsiteX0" fmla="*/ 349068 w 392405"/>
              <a:gd name="connsiteY0" fmla="*/ 75156 h 300683"/>
              <a:gd name="connsiteX1" fmla="*/ 381560 w 392405"/>
              <a:gd name="connsiteY1" fmla="*/ 75770 h 300683"/>
              <a:gd name="connsiteX2" fmla="*/ 387706 w 392405"/>
              <a:gd name="connsiteY2" fmla="*/ 78843 h 300683"/>
              <a:gd name="connsiteX3" fmla="*/ 390778 w 392405"/>
              <a:gd name="connsiteY3" fmla="*/ 84988 h 300683"/>
              <a:gd name="connsiteX4" fmla="*/ 372957 w 392405"/>
              <a:gd name="connsiteY4" fmla="*/ 139680 h 300683"/>
              <a:gd name="connsiteX5" fmla="*/ 323796 w 392405"/>
              <a:gd name="connsiteY5" fmla="*/ 174093 h 300683"/>
              <a:gd name="connsiteX6" fmla="*/ 281394 w 392405"/>
              <a:gd name="connsiteY6" fmla="*/ 215880 h 300683"/>
              <a:gd name="connsiteX7" fmla="*/ 264802 w 392405"/>
              <a:gd name="connsiteY7" fmla="*/ 266270 h 300683"/>
              <a:gd name="connsiteX8" fmla="*/ 219943 w 392405"/>
              <a:gd name="connsiteY8" fmla="*/ 293924 h 300683"/>
              <a:gd name="connsiteX9" fmla="*/ 205809 w 392405"/>
              <a:gd name="connsiteY9" fmla="*/ 230014 h 300683"/>
              <a:gd name="connsiteX10" fmla="*/ 274020 w 392405"/>
              <a:gd name="connsiteY10" fmla="*/ 138451 h 300683"/>
              <a:gd name="connsiteX11" fmla="*/ 318880 w 392405"/>
              <a:gd name="connsiteY11" fmla="*/ 89290 h 300683"/>
              <a:gd name="connsiteX12" fmla="*/ 349068 w 392405"/>
              <a:gd name="connsiteY12" fmla="*/ 75156 h 300683"/>
              <a:gd name="connsiteX13" fmla="*/ 204128 w 392405"/>
              <a:gd name="connsiteY13" fmla="*/ 12 h 300683"/>
              <a:gd name="connsiteX14" fmla="*/ 236534 w 392405"/>
              <a:gd name="connsiteY14" fmla="*/ 11861 h 300683"/>
              <a:gd name="connsiteX15" fmla="*/ 202121 w 392405"/>
              <a:gd name="connsiteY15" fmla="*/ 107725 h 300683"/>
              <a:gd name="connsiteX16" fmla="*/ 64470 w 392405"/>
              <a:gd name="connsiteY16" fmla="*/ 287164 h 300683"/>
              <a:gd name="connsiteX17" fmla="*/ 58939 w 392405"/>
              <a:gd name="connsiteY17" fmla="*/ 296996 h 300683"/>
              <a:gd name="connsiteX18" fmla="*/ 46649 w 392405"/>
              <a:gd name="connsiteY18" fmla="*/ 300683 h 300683"/>
              <a:gd name="connsiteX19" fmla="*/ 3018 w 392405"/>
              <a:gd name="connsiteY19" fmla="*/ 261969 h 300683"/>
              <a:gd name="connsiteX20" fmla="*/ 4247 w 392405"/>
              <a:gd name="connsiteY20" fmla="*/ 199903 h 300683"/>
              <a:gd name="connsiteX21" fmla="*/ 24526 w 392405"/>
              <a:gd name="connsiteY21" fmla="*/ 128004 h 300683"/>
              <a:gd name="connsiteX22" fmla="*/ 109329 w 392405"/>
              <a:gd name="connsiteY22" fmla="*/ 49961 h 300683"/>
              <a:gd name="connsiteX23" fmla="*/ 204128 w 392405"/>
              <a:gd name="connsiteY23" fmla="*/ 12 h 300683"/>
            </a:gdLst>
            <a:ahLst/>
            <a:cxnLst/>
            <a:rect l="l" t="t" r="r" b="b"/>
            <a:pathLst>
              <a:path w="392405" h="300683">
                <a:moveTo>
                  <a:pt x="349068" y="75156"/>
                </a:moveTo>
                <a:cubicBezTo>
                  <a:pt x="359899" y="72544"/>
                  <a:pt x="371114" y="72390"/>
                  <a:pt x="381560" y="75770"/>
                </a:cubicBezTo>
                <a:cubicBezTo>
                  <a:pt x="384018" y="76385"/>
                  <a:pt x="386477" y="77614"/>
                  <a:pt x="387706" y="78843"/>
                </a:cubicBezTo>
                <a:cubicBezTo>
                  <a:pt x="389549" y="80687"/>
                  <a:pt x="390164" y="83145"/>
                  <a:pt x="390778" y="84988"/>
                </a:cubicBezTo>
                <a:cubicBezTo>
                  <a:pt x="396309" y="104653"/>
                  <a:pt x="387091" y="125546"/>
                  <a:pt x="372957" y="139680"/>
                </a:cubicBezTo>
                <a:cubicBezTo>
                  <a:pt x="358823" y="153814"/>
                  <a:pt x="340388" y="163646"/>
                  <a:pt x="323796" y="174093"/>
                </a:cubicBezTo>
                <a:cubicBezTo>
                  <a:pt x="306589" y="184540"/>
                  <a:pt x="289997" y="197445"/>
                  <a:pt x="281394" y="215880"/>
                </a:cubicBezTo>
                <a:cubicBezTo>
                  <a:pt x="274020" y="231858"/>
                  <a:pt x="273406" y="250908"/>
                  <a:pt x="264802" y="266270"/>
                </a:cubicBezTo>
                <a:cubicBezTo>
                  <a:pt x="256199" y="282248"/>
                  <a:pt x="238378" y="293309"/>
                  <a:pt x="219943" y="293924"/>
                </a:cubicBezTo>
                <a:cubicBezTo>
                  <a:pt x="192904" y="295153"/>
                  <a:pt x="197820" y="246606"/>
                  <a:pt x="205809" y="230014"/>
                </a:cubicBezTo>
                <a:cubicBezTo>
                  <a:pt x="221172" y="198059"/>
                  <a:pt x="252512" y="167333"/>
                  <a:pt x="274020" y="138451"/>
                </a:cubicBezTo>
                <a:cubicBezTo>
                  <a:pt x="287539" y="120630"/>
                  <a:pt x="301059" y="102809"/>
                  <a:pt x="318880" y="89290"/>
                </a:cubicBezTo>
                <a:cubicBezTo>
                  <a:pt x="327791" y="82838"/>
                  <a:pt x="338237" y="77768"/>
                  <a:pt x="349068" y="75156"/>
                </a:cubicBezTo>
                <a:close/>
                <a:moveTo>
                  <a:pt x="204128" y="12"/>
                </a:moveTo>
                <a:cubicBezTo>
                  <a:pt x="215410" y="-238"/>
                  <a:pt x="226395" y="3104"/>
                  <a:pt x="236534" y="11861"/>
                </a:cubicBezTo>
                <a:cubicBezTo>
                  <a:pt x="276478" y="46273"/>
                  <a:pt x="231004" y="85603"/>
                  <a:pt x="202121" y="107725"/>
                </a:cubicBezTo>
                <a:cubicBezTo>
                  <a:pt x="141284" y="153814"/>
                  <a:pt x="93352" y="216494"/>
                  <a:pt x="64470" y="287164"/>
                </a:cubicBezTo>
                <a:cubicBezTo>
                  <a:pt x="63241" y="290851"/>
                  <a:pt x="62012" y="294538"/>
                  <a:pt x="58939" y="296996"/>
                </a:cubicBezTo>
                <a:cubicBezTo>
                  <a:pt x="55867" y="300069"/>
                  <a:pt x="50950" y="300683"/>
                  <a:pt x="46649" y="300683"/>
                </a:cubicBezTo>
                <a:cubicBezTo>
                  <a:pt x="25755" y="300683"/>
                  <a:pt x="8549" y="282248"/>
                  <a:pt x="3018" y="261969"/>
                </a:cubicBezTo>
                <a:cubicBezTo>
                  <a:pt x="-2512" y="241690"/>
                  <a:pt x="560" y="220182"/>
                  <a:pt x="4247" y="199903"/>
                </a:cubicBezTo>
                <a:cubicBezTo>
                  <a:pt x="8549" y="175322"/>
                  <a:pt x="12851" y="150127"/>
                  <a:pt x="24526" y="128004"/>
                </a:cubicBezTo>
                <a:cubicBezTo>
                  <a:pt x="42962" y="93591"/>
                  <a:pt x="76760" y="71469"/>
                  <a:pt x="109329" y="49961"/>
                </a:cubicBezTo>
                <a:cubicBezTo>
                  <a:pt x="133756" y="33830"/>
                  <a:pt x="170282" y="761"/>
                  <a:pt x="204128" y="12"/>
                </a:cubicBezTo>
                <a:close/>
              </a:path>
            </a:pathLst>
          </a:custGeom>
          <a:solidFill>
            <a:schemeClr val="accent1"/>
          </a:solidFill>
          <a:ln w="614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灯片编号占位符 2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27" name="图片 26" descr="YIN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2350" y="476250"/>
            <a:ext cx="1392555" cy="339725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1199515" y="1124585"/>
            <a:ext cx="9930130" cy="5452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主要检测电动床通过电源线、信号线等传导途径向电网或其他设备传输的电磁干扰</a:t>
            </a:r>
            <a:endParaRPr kumimoji="1" lang="en-US" altLang="zh-CN" sz="16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比如</a:t>
            </a:r>
            <a:r>
              <a:rPr kumimoji="1" lang="zh-CN" altLang="en-US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</a:t>
            </a: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电动床的开关电源工作时产生的高频干扰，可能通过电源线传导至电网，影响其他电器</a:t>
            </a:r>
            <a:endParaRPr kumimoji="1" lang="zh-CN" altLang="en-US" sz="16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kumimoji="1" lang="zh-CN" altLang="en-US" sz="16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测试</a:t>
            </a:r>
            <a:r>
              <a:rPr kumimoji="1" lang="en-US" altLang="zh-CN" sz="16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标准</a:t>
            </a:r>
            <a:r>
              <a:rPr kumimoji="1" lang="zh-CN" altLang="en-US" sz="16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</a:t>
            </a:r>
            <a:endParaRPr kumimoji="1" lang="zh-CN" altLang="en-US" sz="1600" b="1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CISPR 14 - 1、EN 55014 - 1等，国内对应GB 4343.1</a:t>
            </a:r>
            <a:endParaRPr kumimoji="1" lang="en-US" altLang="zh-CN" sz="16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>
              <a:lnSpc>
                <a:spcPct val="150000"/>
              </a:lnSpc>
              <a:spcAft>
                <a:spcPct val="60000"/>
              </a:spcAft>
            </a:pPr>
            <a:r>
              <a:rPr lang="zh-CN" altLang="en-US" sz="1600" b="1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家用电动床 </a:t>
            </a:r>
            <a:r>
              <a:rPr lang="en-US" altLang="zh-CN" sz="1600" b="1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&amp; </a:t>
            </a:r>
            <a:r>
              <a:rPr lang="zh-CN" altLang="en-US" sz="1600" b="1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消费类电子设备</a:t>
            </a:r>
            <a:endParaRPr lang="zh-CN" altLang="en-US" sz="1600" b="1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indent="0">
              <a:lnSpc>
                <a:spcPct val="150000"/>
              </a:lnSpc>
              <a:spcAft>
                <a:spcPct val="60000"/>
              </a:spcAft>
            </a:pPr>
            <a:r>
              <a:rPr lang="en-US" altLang="zh-CN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CISPR 11</a:t>
            </a:r>
            <a:r>
              <a:rPr lang="zh-CN" altLang="en-US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（工业、科学和医疗设备）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CISPR 14-1</a:t>
            </a:r>
            <a:r>
              <a:rPr lang="zh-CN" altLang="en-US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（家用电器）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CISPR 32</a:t>
            </a:r>
            <a:r>
              <a:rPr lang="zh-CN" altLang="en-US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（多媒体设备）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EN 55014-1</a:t>
            </a:r>
            <a:r>
              <a:rPr lang="zh-CN" altLang="en-US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（欧盟，等效</a:t>
            </a:r>
            <a:r>
              <a:rPr lang="en-US" altLang="zh-CN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CISPR 14-1</a:t>
            </a:r>
            <a:r>
              <a:rPr lang="zh-CN" altLang="en-US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FCC Part 15 Subpart B</a:t>
            </a:r>
            <a:r>
              <a:rPr lang="zh-CN" altLang="en-US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（美国）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Aft>
                <a:spcPct val="60000"/>
              </a:spcAft>
            </a:pPr>
            <a:r>
              <a:rPr lang="zh-CN" altLang="en-US" sz="1600" b="1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电动医疗床</a:t>
            </a:r>
            <a:endParaRPr lang="zh-CN" altLang="en-US" sz="1600" b="1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IEC 60601-1-2</a:t>
            </a:r>
            <a:r>
              <a:rPr lang="zh-CN" altLang="en-US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（医疗设备</a:t>
            </a:r>
            <a:r>
              <a:rPr lang="en-US" altLang="zh-CN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EMC</a:t>
            </a:r>
            <a:r>
              <a:rPr lang="zh-CN" altLang="en-US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标准，引用</a:t>
            </a:r>
            <a:r>
              <a:rPr lang="en-US" altLang="zh-CN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CISPR 11</a:t>
            </a:r>
            <a:r>
              <a:rPr lang="zh-CN" altLang="en-US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/>
              <a:buNone/>
            </a:pPr>
            <a:r>
              <a:rPr lang="en-US" altLang="zh-CN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EN 60601-1-2</a:t>
            </a:r>
            <a:r>
              <a:rPr lang="zh-CN" altLang="en-US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（欧盟医疗设备</a:t>
            </a:r>
            <a:r>
              <a:rPr lang="en-US" altLang="zh-CN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EMC</a:t>
            </a:r>
            <a:r>
              <a:rPr lang="zh-CN" altLang="en-US" sz="160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endParaRPr lang="zh-CN" altLang="en-US" sz="1600" b="0" i="0">
              <a:solidFill>
                <a:srgbClr val="40404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endParaRPr kumimoji="1" lang="en-US" altLang="zh-CN" sz="16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DIAGRAM_VIRTUALLY_FRAME" val="{&quot;height&quot;:262.57212598425195,&quot;left&quot;:97.28551181102361,&quot;top&quot;:192.00007874015748,&quot;width&quot;:779.2140157480314}"/>
</p:tagLst>
</file>

<file path=ppt/tags/tag64.xml><?xml version="1.0" encoding="utf-8"?>
<p:tagLst xmlns:p="http://schemas.openxmlformats.org/presentationml/2006/main">
  <p:tag name="KSO_WM_DIAGRAM_VIRTUALLY_FRAME" val="{&quot;height&quot;:262.57212598425195,&quot;left&quot;:97.28551181102361,&quot;top&quot;:192.00007874015748,&quot;width&quot;:779.2140157480314}"/>
</p:tagLst>
</file>

<file path=ppt/tags/tag65.xml><?xml version="1.0" encoding="utf-8"?>
<p:tagLst xmlns:p="http://schemas.openxmlformats.org/presentationml/2006/main">
  <p:tag name="KSO_WM_DIAGRAM_VIRTUALLY_FRAME" val="{&quot;height&quot;:262.57212598425195,&quot;left&quot;:97.28551181102361,&quot;top&quot;:192.00007874015748,&quot;width&quot;:779.2140157480314}"/>
</p:tagLst>
</file>

<file path=ppt/tags/tag66.xml><?xml version="1.0" encoding="utf-8"?>
<p:tagLst xmlns:p="http://schemas.openxmlformats.org/presentationml/2006/main">
  <p:tag name="TABLE_ENDDRAG_ORIGIN_RECT" val="790*301"/>
  <p:tag name="TABLE_ENDDRAG_RECT" val="69*116*790*301"/>
</p:tagLst>
</file>

<file path=ppt/tags/tag67.xml><?xml version="1.0" encoding="utf-8"?>
<p:tagLst xmlns:p="http://schemas.openxmlformats.org/presentationml/2006/main">
  <p:tag name="TABLE_ENDDRAG_ORIGIN_RECT" val="793*148"/>
  <p:tag name="TABLE_ENDDRAG_RECT" val="88*128*793*148"/>
</p:tagLst>
</file>

<file path=ppt/tags/tag68.xml><?xml version="1.0" encoding="utf-8"?>
<p:tagLst xmlns:p="http://schemas.openxmlformats.org/presentationml/2006/main">
  <p:tag name="TABLE_ENDDRAG_ORIGIN_RECT" val="629*114"/>
  <p:tag name="TABLE_ENDDRAG_RECT" val="83*196*629*114"/>
</p:tagLst>
</file>

<file path=ppt/tags/tag69.xml><?xml version="1.0" encoding="utf-8"?>
<p:tagLst xmlns:p="http://schemas.openxmlformats.org/presentationml/2006/main">
  <p:tag name="TABLE_ENDDRAG_ORIGIN_RECT" val="771*76"/>
  <p:tag name="TABLE_ENDDRAG_RECT" val="105*390*771*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TABLE_ENDDRAG_ORIGIN_RECT" val="650*75"/>
  <p:tag name="TABLE_ENDDRAG_RECT" val="94*287*650*75"/>
</p:tagLst>
</file>

<file path=ppt/tags/tag71.xml><?xml version="1.0" encoding="utf-8"?>
<p:tagLst xmlns:p="http://schemas.openxmlformats.org/presentationml/2006/main">
  <p:tag name="KSO_WM_DIAGRAM_VIRTUALLY_FRAME" val="{&quot;height&quot;:387.7249606299213,&quot;left&quot;:-15.974973241211774,&quot;top&quot;:95.24826771653542,&quot;width&quot;:979.4993165611637}"/>
</p:tagLst>
</file>

<file path=ppt/tags/tag72.xml><?xml version="1.0" encoding="utf-8"?>
<p:tagLst xmlns:p="http://schemas.openxmlformats.org/presentationml/2006/main">
  <p:tag name="KSO_WM_DIAGRAM_VIRTUALLY_FRAME" val="{&quot;height&quot;:387.7249606299213,&quot;left&quot;:-15.974973241211774,&quot;top&quot;:95.24826771653542,&quot;width&quot;:979.4993165611637}"/>
</p:tagLst>
</file>

<file path=ppt/tags/tag73.xml><?xml version="1.0" encoding="utf-8"?>
<p:tagLst xmlns:p="http://schemas.openxmlformats.org/presentationml/2006/main">
  <p:tag name="TABLE_ENDDRAG_ORIGIN_RECT" val="794*117"/>
  <p:tag name="TABLE_ENDDRAG_RECT" val="111*396*794*117"/>
</p:tagLst>
</file>

<file path=ppt/tags/tag74.xml><?xml version="1.0" encoding="utf-8"?>
<p:tagLst xmlns:p="http://schemas.openxmlformats.org/presentationml/2006/main">
  <p:tag name="TABLE_ENDDRAG_ORIGIN_RECT" val="794*117"/>
  <p:tag name="TABLE_ENDDRAG_RECT" val="111*396*794*117"/>
</p:tagLst>
</file>

<file path=ppt/tags/tag75.xml><?xml version="1.0" encoding="utf-8"?>
<p:tagLst xmlns:p="http://schemas.openxmlformats.org/presentationml/2006/main">
  <p:tag name="KSO_WM_DIAGRAM_VIRTUALLY_FRAME" val="{&quot;height&quot;:187.73984251968506,&quot;left&quot;:48.470708661417326,&quot;top&quot;:145.5,&quot;width&quot;:862.0586614173228}"/>
</p:tagLst>
</file>

<file path=ppt/tags/tag76.xml><?xml version="1.0" encoding="utf-8"?>
<p:tagLst xmlns:p="http://schemas.openxmlformats.org/presentationml/2006/main">
  <p:tag name="KSO_WM_DIAGRAM_VIRTUALLY_FRAME" val="{&quot;height&quot;:187.73984251968506,&quot;left&quot;:48.470708661417326,&quot;top&quot;:145.5,&quot;width&quot;:862.0586614173228}"/>
</p:tagLst>
</file>

<file path=ppt/tags/tag77.xml><?xml version="1.0" encoding="utf-8"?>
<p:tagLst xmlns:p="http://schemas.openxmlformats.org/presentationml/2006/main">
  <p:tag name="resource_record_key" val="{&quot;13&quot;:[4663468,19951219,20025430],&quot;29&quot;:[50052433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4645</Words>
  <Application>WPS 演示</Application>
  <PresentationFormat/>
  <Paragraphs>683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Source Han Sans CN Bold Bold</vt:lpstr>
      <vt:lpstr>OPPOSans R</vt:lpstr>
      <vt:lpstr>OPPOSans H</vt:lpstr>
      <vt:lpstr>Arial</vt:lpstr>
      <vt:lpstr>quote-cjk-patch</vt:lpstr>
      <vt:lpstr>微软雅黑</vt:lpstr>
      <vt:lpstr>Arial Unicode MS</vt:lpstr>
      <vt:lpstr>Calibri</vt:lpstr>
      <vt:lpstr>Source Han Sans CN Normal</vt:lpstr>
      <vt:lpstr>Dream-XinCuSongGB</vt:lpstr>
      <vt:lpstr>Segoe Print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寒雪</cp:lastModifiedBy>
  <cp:revision>20</cp:revision>
  <dcterms:created xsi:type="dcterms:W3CDTF">2025-07-05T06:05:00Z</dcterms:created>
  <dcterms:modified xsi:type="dcterms:W3CDTF">2025-09-20T07:52:51Z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DB71A1AA485E417C87132786954D78A0_12</vt:lpwstr>
  </property>
  <property fmtid="{D5CDD505-2E9C-101B-9397-08002B2CF9AE}" pid="3" name="KSOProductBuildVer">
    <vt:lpwstr>2052-12.1.0.22529</vt:lpwstr>
  </property>
</Properties>
</file>