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 id="2147483657" r:id="rId6"/>
    <p:sldMasterId id="2147483659" r:id="rId7"/>
    <p:sldMasterId id="2147483661" r:id="rId8"/>
  </p:sldMasterIdLst>
  <p:notesMasterIdLst>
    <p:notesMasterId r:id="rId17"/>
  </p:notesMasterIdLst>
  <p:handoutMasterIdLst>
    <p:handoutMasterId r:id="rId33"/>
  </p:handoutMasterIdLst>
  <p:sldIdLst>
    <p:sldId id="256" r:id="rId9"/>
    <p:sldId id="257" r:id="rId10"/>
    <p:sldId id="258" r:id="rId11"/>
    <p:sldId id="289" r:id="rId12"/>
    <p:sldId id="259" r:id="rId13"/>
    <p:sldId id="290" r:id="rId14"/>
    <p:sldId id="260" r:id="rId15"/>
    <p:sldId id="272" r:id="rId16"/>
    <p:sldId id="262" r:id="rId18"/>
    <p:sldId id="263" r:id="rId19"/>
    <p:sldId id="273" r:id="rId20"/>
    <p:sldId id="265" r:id="rId21"/>
    <p:sldId id="266" r:id="rId22"/>
    <p:sldId id="267" r:id="rId23"/>
    <p:sldId id="274" r:id="rId24"/>
    <p:sldId id="276" r:id="rId25"/>
    <p:sldId id="285" r:id="rId26"/>
    <p:sldId id="277" r:id="rId27"/>
    <p:sldId id="279" r:id="rId28"/>
    <p:sldId id="283" r:id="rId29"/>
    <p:sldId id="284" r:id="rId30"/>
    <p:sldId id="288" r:id="rId31"/>
    <p:sldId id="275" r:id="rId32"/>
  </p:sldIdLst>
  <p:sldSz cx="12192000" cy="6858000"/>
  <p:notesSz cx="6858000" cy="9144000"/>
  <p:embeddedFontLst>
    <p:embeddedFont>
      <p:font typeface="Source Han Serif SC Bold" panose="02020700000000000000" charset="-122"/>
      <p:bold r:id="rId37"/>
    </p:embeddedFont>
    <p:embeddedFont>
      <p:font typeface="OPPOSans H" panose="00020600040101010101" charset="-122"/>
      <p:regular r:id="rId38"/>
    </p:embeddedFont>
    <p:embeddedFont>
      <p:font typeface="华光粗黑_CNKI" panose="02000500000000000000" pitchFamily="2" charset="-122"/>
      <p:regular r:id="rId39"/>
    </p:embeddedFont>
    <p:embeddedFont>
      <p:font typeface="Source Han Sans CN Bold Bold" panose="020B0800000000000000" charset="-122"/>
      <p:bold r:id="rId40"/>
    </p:embeddedFont>
    <p:embeddedFont>
      <p:font typeface="Source Han Sans CN Normal" panose="020B0400000000000000" charset="-122"/>
      <p:regular r:id="rId41"/>
    </p:embeddedFont>
    <p:embeddedFont>
      <p:font typeface="等线" panose="02010600030101010101" charset="-122"/>
      <p:regular r:id="rId42"/>
    </p:embeddedFont>
    <p:embeddedFont>
      <p:font typeface="Calibri" panose="020F0502020204030204" charset="0"/>
      <p:regular r:id="rId43"/>
      <p:bold r:id="rId44"/>
      <p:italic r:id="rId45"/>
      <p:boldItalic r:id="rId46"/>
    </p:embeddedFont>
    <p:embeddedFont>
      <p:font typeface="等线 Light" panose="02010600030101010101" charset="-122"/>
      <p:regular r:id="rId47"/>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86" d="100"/>
          <a:sy n="86" d="100"/>
        </p:scale>
        <p:origin x="533"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7" Type="http://schemas.openxmlformats.org/officeDocument/2006/relationships/font" Target="fonts/font11.fntdata"/><Relationship Id="rId46" Type="http://schemas.openxmlformats.org/officeDocument/2006/relationships/font" Target="fonts/font10.fntdata"/><Relationship Id="rId45" Type="http://schemas.openxmlformats.org/officeDocument/2006/relationships/font" Target="fonts/font9.fntdata"/><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Master" Target="slideMasters/slideMaster3.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notesMaster" Target="notesMasters/notesMaster1.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0316B-0332-474B-972C-BF983F7868FD}" type="datetimeFigureOut">
              <a:rPr lang="en-US" smtClean="0"/>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AD736-5461-4916-8AB7-1E3F7DBA619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211AD736-5461-4916-8AB7-1E3F7DBA6198}"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0" r:id="rId1"/>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2" Type="http://schemas.openxmlformats.org/officeDocument/2006/relationships/slideLayout" Target="../slideLayouts/slideLayout1.xml"/><Relationship Id="rId11" Type="http://schemas.openxmlformats.org/officeDocument/2006/relationships/image" Target="../media/image3.png"/><Relationship Id="rId10" Type="http://schemas.openxmlformats.org/officeDocument/2006/relationships/tags" Target="../tags/tag12.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16.png"/><Relationship Id="rId3" Type="http://schemas.openxmlformats.org/officeDocument/2006/relationships/tags" Target="../tags/tag18.xml"/><Relationship Id="rId2" Type="http://schemas.openxmlformats.org/officeDocument/2006/relationships/image" Target="../media/image15.png"/><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tags" Target="../tags/tag20.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png"/><Relationship Id="rId2" Type="http://schemas.openxmlformats.org/officeDocument/2006/relationships/tags" Target="../tags/tag21.xml"/><Relationship Id="rId1"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png"/><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标题 1"/>
          <p:cNvSpPr txBox="1"/>
          <p:nvPr/>
        </p:nvSpPr>
        <p:spPr>
          <a:xfrm>
            <a:off x="1153795" y="1701165"/>
            <a:ext cx="6380480" cy="1872615"/>
          </a:xfrm>
          <a:prstGeom prst="rect">
            <a:avLst/>
          </a:prstGeom>
          <a:noFill/>
          <a:ln>
            <a:noFill/>
          </a:ln>
        </p:spPr>
        <p:txBody>
          <a:bodyPr vert="horz" wrap="square" lIns="0" tIns="0" rIns="0" bIns="0" rtlCol="0" anchor="t"/>
          <a:lstStyle/>
          <a:p>
            <a:pPr algn="l">
              <a:lnSpc>
                <a:spcPct val="130000"/>
              </a:lnSpc>
            </a:pPr>
            <a:r>
              <a:rPr kumimoji="1" lang="en-US" altLang="zh-CN" sz="530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便携式血凝仪EMC</a:t>
            </a:r>
            <a:endParaRPr kumimoji="1" lang="en-US" altLang="zh-CN" sz="530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endParaRPr>
          </a:p>
          <a:p>
            <a:pPr algn="l">
              <a:lnSpc>
                <a:spcPct val="130000"/>
              </a:lnSpc>
            </a:pPr>
            <a:r>
              <a:rPr kumimoji="1" lang="en-US" altLang="zh-CN" sz="530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技术</a:t>
            </a:r>
            <a:r>
              <a:rPr kumimoji="1" lang="zh-CN" altLang="en-US" sz="530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分解</a:t>
            </a:r>
            <a:endParaRPr kumimoji="1" lang="zh-CN" altLang="en-US" sz="530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28" name="标题 1"/>
          <p:cNvSpPr txBox="1"/>
          <p:nvPr/>
        </p:nvSpPr>
        <p:spPr>
          <a:xfrm>
            <a:off x="984870" y="3969366"/>
            <a:ext cx="2887757" cy="369332"/>
          </a:xfrm>
          <a:prstGeom prst="rect">
            <a:avLst/>
          </a:prstGeom>
          <a:noFill/>
          <a:ln>
            <a:noFill/>
          </a:ln>
        </p:spPr>
        <p:txBody>
          <a:bodyPr vert="horz" wrap="square" lIns="0" tIns="0" rIns="0" bIns="0" rtlCol="0" anchor="ctr"/>
          <a:lstStyle/>
          <a:p>
            <a:pPr algn="l">
              <a:lnSpc>
                <a:spcPct val="110000"/>
              </a:lnSpc>
            </a:pPr>
            <a:r>
              <a:rPr kumimoji="1" lang="en-US" altLang="zh-CN" sz="1800">
                <a:ln w="6350">
                  <a:noFill/>
                </a:ln>
                <a:solidFill>
                  <a:srgbClr val="FFFFFF">
                    <a:alpha val="100000"/>
                  </a:srgbClr>
                </a:solidFill>
                <a:latin typeface="Source Han Serif SC Bold" panose="02020700000000000000" charset="-122"/>
                <a:ea typeface="Source Han Serif SC Bold" panose="02020700000000000000" charset="-122"/>
                <a:cs typeface="Source Han Serif SC Bold" panose="02020700000000000000" charset="-122"/>
              </a:rPr>
              <a:t>POWERPOINT DESIG</a:t>
            </a:r>
            <a:endParaRPr kumimoji="1" lang="zh-CN" altLang="en-US"/>
          </a:p>
        </p:txBody>
      </p:sp>
      <p:sp>
        <p:nvSpPr>
          <p:cNvPr id="29" name="标题 1"/>
          <p:cNvSpPr txBox="1"/>
          <p:nvPr/>
        </p:nvSpPr>
        <p:spPr>
          <a:xfrm>
            <a:off x="10726718" y="614074"/>
            <a:ext cx="736764" cy="180000"/>
          </a:xfrm>
          <a:custGeom>
            <a:avLst/>
            <a:gdLst>
              <a:gd name="connsiteX0" fmla="*/ 646764 w 736764"/>
              <a:gd name="connsiteY0" fmla="*/ 0 h 180000"/>
              <a:gd name="connsiteX1" fmla="*/ 736764 w 736764"/>
              <a:gd name="connsiteY1" fmla="*/ 90000 h 180000"/>
              <a:gd name="connsiteX2" fmla="*/ 646764 w 736764"/>
              <a:gd name="connsiteY2" fmla="*/ 180000 h 180000"/>
              <a:gd name="connsiteX3" fmla="*/ 556764 w 736764"/>
              <a:gd name="connsiteY3" fmla="*/ 90000 h 180000"/>
              <a:gd name="connsiteX4" fmla="*/ 646764 w 736764"/>
              <a:gd name="connsiteY4" fmla="*/ 0 h 180000"/>
              <a:gd name="connsiteX5" fmla="*/ 368382 w 736764"/>
              <a:gd name="connsiteY5" fmla="*/ 0 h 180000"/>
              <a:gd name="connsiteX6" fmla="*/ 458382 w 736764"/>
              <a:gd name="connsiteY6" fmla="*/ 90000 h 180000"/>
              <a:gd name="connsiteX7" fmla="*/ 368382 w 736764"/>
              <a:gd name="connsiteY7" fmla="*/ 180000 h 180000"/>
              <a:gd name="connsiteX8" fmla="*/ 278382 w 736764"/>
              <a:gd name="connsiteY8" fmla="*/ 90000 h 180000"/>
              <a:gd name="connsiteX9" fmla="*/ 368382 w 736764"/>
              <a:gd name="connsiteY9" fmla="*/ 0 h 180000"/>
              <a:gd name="connsiteX10" fmla="*/ 90000 w 736764"/>
              <a:gd name="connsiteY10" fmla="*/ 0 h 180000"/>
              <a:gd name="connsiteX11" fmla="*/ 180000 w 736764"/>
              <a:gd name="connsiteY11" fmla="*/ 90000 h 180000"/>
              <a:gd name="connsiteX12" fmla="*/ 90000 w 736764"/>
              <a:gd name="connsiteY12" fmla="*/ 180000 h 180000"/>
              <a:gd name="connsiteX13" fmla="*/ 0 w 736764"/>
              <a:gd name="connsiteY13" fmla="*/ 90000 h 180000"/>
              <a:gd name="connsiteX14" fmla="*/ 90000 w 736764"/>
              <a:gd name="connsiteY14" fmla="*/ 0 h 180000"/>
            </a:gdLst>
            <a:ahLst/>
            <a:cxnLst/>
            <a:rect l="l" t="t" r="r" b="b"/>
            <a:pathLst>
              <a:path w="736764" h="180000">
                <a:moveTo>
                  <a:pt x="646764" y="0"/>
                </a:moveTo>
                <a:cubicBezTo>
                  <a:pt x="696470" y="0"/>
                  <a:pt x="736764" y="40294"/>
                  <a:pt x="736764" y="90000"/>
                </a:cubicBezTo>
                <a:cubicBezTo>
                  <a:pt x="736764" y="139706"/>
                  <a:pt x="696470" y="180000"/>
                  <a:pt x="646764" y="180000"/>
                </a:cubicBezTo>
                <a:cubicBezTo>
                  <a:pt x="597058" y="180000"/>
                  <a:pt x="556764" y="139706"/>
                  <a:pt x="556764" y="90000"/>
                </a:cubicBezTo>
                <a:cubicBezTo>
                  <a:pt x="556764" y="40294"/>
                  <a:pt x="597058" y="0"/>
                  <a:pt x="646764" y="0"/>
                </a:cubicBezTo>
                <a:close/>
                <a:moveTo>
                  <a:pt x="368382" y="0"/>
                </a:moveTo>
                <a:cubicBezTo>
                  <a:pt x="418088" y="0"/>
                  <a:pt x="458382" y="40294"/>
                  <a:pt x="458382" y="90000"/>
                </a:cubicBezTo>
                <a:cubicBezTo>
                  <a:pt x="458382" y="139706"/>
                  <a:pt x="418088" y="180000"/>
                  <a:pt x="368382" y="180000"/>
                </a:cubicBezTo>
                <a:cubicBezTo>
                  <a:pt x="318676" y="180000"/>
                  <a:pt x="278382" y="139706"/>
                  <a:pt x="278382" y="90000"/>
                </a:cubicBezTo>
                <a:cubicBezTo>
                  <a:pt x="278382" y="40294"/>
                  <a:pt x="318676" y="0"/>
                  <a:pt x="368382" y="0"/>
                </a:cubicBezTo>
                <a:close/>
                <a:moveTo>
                  <a:pt x="90000" y="0"/>
                </a:moveTo>
                <a:cubicBezTo>
                  <a:pt x="139706" y="0"/>
                  <a:pt x="180000" y="40294"/>
                  <a:pt x="180000" y="90000"/>
                </a:cubicBezTo>
                <a:cubicBezTo>
                  <a:pt x="180000" y="139706"/>
                  <a:pt x="139706" y="180000"/>
                  <a:pt x="90000" y="180000"/>
                </a:cubicBezTo>
                <a:cubicBezTo>
                  <a:pt x="40294" y="180000"/>
                  <a:pt x="0" y="139706"/>
                  <a:pt x="0" y="90000"/>
                </a:cubicBezTo>
                <a:cubicBezTo>
                  <a:pt x="0" y="40294"/>
                  <a:pt x="40294" y="0"/>
                  <a:pt x="90000" y="0"/>
                </a:cubicBezTo>
                <a:close/>
              </a:path>
            </a:pathLst>
          </a:custGeom>
          <a:gradFill>
            <a:gsLst>
              <a:gs pos="1000">
                <a:schemeClr val="bg1">
                  <a:alpha val="0"/>
                </a:schemeClr>
              </a:gs>
              <a:gs pos="100000">
                <a:schemeClr val="bg1"/>
              </a:gs>
            </a:gsLst>
            <a:lin ang="108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31" name="图片 30"/>
          <p:cNvPicPr>
            <a:picLocks noChangeAspect="1"/>
          </p:cNvPicPr>
          <p:nvPr/>
        </p:nvPicPr>
        <p:blipFill>
          <a:blip r:embed="rId1"/>
          <a:stretch>
            <a:fillRect/>
          </a:stretch>
        </p:blipFill>
        <p:spPr>
          <a:xfrm>
            <a:off x="984885" y="764540"/>
            <a:ext cx="2087880" cy="510540"/>
          </a:xfrm>
          <a:prstGeom prst="rect">
            <a:avLst/>
          </a:prstGeom>
        </p:spPr>
      </p:pic>
      <p:sp>
        <p:nvSpPr>
          <p:cNvPr id="21" name="标题 1"/>
          <p:cNvSpPr txBox="1"/>
          <p:nvPr/>
        </p:nvSpPr>
        <p:spPr>
          <a:xfrm>
            <a:off x="897031" y="4508901"/>
            <a:ext cx="287167" cy="311070"/>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accent1"/>
          </a:solidFill>
          <a:ln w="1860" cap="flat">
            <a:noFill/>
            <a:miter/>
          </a:ln>
        </p:spPr>
        <p:txBody>
          <a:bodyPr vert="horz" wrap="square" lIns="91440" tIns="45720" rIns="91440" bIns="45720" rtlCol="0" anchor="ctr"/>
          <a:p>
            <a:pPr algn="l">
              <a:lnSpc>
                <a:spcPct val="100000"/>
              </a:lnSpc>
            </a:pPr>
            <a:endParaRPr kumimoji="1" lang="zh-CN" altLang="en-US"/>
          </a:p>
        </p:txBody>
      </p:sp>
      <p:sp>
        <p:nvSpPr>
          <p:cNvPr id="23" name="标题 1"/>
          <p:cNvSpPr txBox="1"/>
          <p:nvPr/>
        </p:nvSpPr>
        <p:spPr>
          <a:xfrm>
            <a:off x="1285892" y="4532279"/>
            <a:ext cx="758489" cy="264315"/>
          </a:xfrm>
          <a:prstGeom prst="roundRect">
            <a:avLst>
              <a:gd name="adj" fmla="val 0"/>
            </a:avLst>
          </a:prstGeom>
          <a:noFill/>
          <a:ln w="15875" cap="sq">
            <a:noFill/>
          </a:ln>
          <a:effectLst/>
        </p:spPr>
        <p:txBody>
          <a:bodyPr vert="horz" wrap="square" lIns="0" tIns="0" rIns="0" bIns="0" rtlCol="0" anchor="ctr"/>
          <a:p>
            <a:pPr algn="ctr">
              <a:lnSpc>
                <a:spcPct val="100000"/>
              </a:lnSpc>
            </a:pPr>
            <a:r>
              <a:rPr kumimoji="1" lang="zh-CN" altLang="en-US" sz="1400">
                <a:ln w="12700">
                  <a:noFill/>
                </a:ln>
                <a:solidFill>
                  <a:srgbClr val="262626">
                    <a:alpha val="100000"/>
                  </a:srgbClr>
                </a:solidFill>
                <a:latin typeface="Source Han Serif" panose="02020400000000000000" charset="-122"/>
                <a:ea typeface="Source Han Serif" panose="02020400000000000000" charset="-122"/>
                <a:cs typeface="Source Han Serif" panose="02020400000000000000" charset="-122"/>
              </a:rPr>
              <a:t>制作</a:t>
            </a:r>
            <a:r>
              <a:rPr kumimoji="1" lang="en-US" altLang="zh-CN" sz="1400">
                <a:ln w="12700">
                  <a:noFill/>
                </a:ln>
                <a:solidFill>
                  <a:srgbClr val="262626">
                    <a:alpha val="100000"/>
                  </a:srgbClr>
                </a:solidFill>
                <a:latin typeface="Source Han Serif" panose="02020400000000000000" charset="-122"/>
                <a:ea typeface="Source Han Serif" panose="02020400000000000000" charset="-122"/>
                <a:cs typeface="Source Han Serif" panose="02020400000000000000" charset="-122"/>
              </a:rPr>
              <a:t>：</a:t>
            </a:r>
            <a:endParaRPr kumimoji="1" lang="zh-CN" altLang="en-US"/>
          </a:p>
        </p:txBody>
      </p:sp>
      <p:sp>
        <p:nvSpPr>
          <p:cNvPr id="24" name="标题 1"/>
          <p:cNvSpPr txBox="1"/>
          <p:nvPr/>
        </p:nvSpPr>
        <p:spPr>
          <a:xfrm>
            <a:off x="1897380" y="4531995"/>
            <a:ext cx="1235075" cy="264160"/>
          </a:xfrm>
          <a:prstGeom prst="roundRect">
            <a:avLst>
              <a:gd name="adj" fmla="val 0"/>
            </a:avLst>
          </a:prstGeom>
          <a:noFill/>
          <a:ln w="15875" cap="sq">
            <a:noFill/>
          </a:ln>
          <a:effectLst/>
        </p:spPr>
        <p:txBody>
          <a:bodyPr vert="horz" wrap="square" lIns="0" tIns="0" rIns="0" bIns="0" rtlCol="0" anchor="ctr"/>
          <a:p>
            <a:pPr algn="ctr">
              <a:lnSpc>
                <a:spcPct val="100000"/>
              </a:lnSpc>
            </a:pPr>
            <a:r>
              <a:rPr kumimoji="1" lang="en-US" altLang="zh-CN"/>
              <a:t>YINT FAE</a:t>
            </a:r>
            <a:r>
              <a:rPr kumimoji="1" lang="zh-CN" altLang="en-US"/>
              <a:t>组</a:t>
            </a:r>
            <a:endParaRPr kumimoji="1" lang="zh-CN" altLang="en-US"/>
          </a:p>
        </p:txBody>
      </p:sp>
      <p:sp>
        <p:nvSpPr>
          <p:cNvPr id="25" name="标题 1"/>
          <p:cNvSpPr txBox="1"/>
          <p:nvPr/>
        </p:nvSpPr>
        <p:spPr>
          <a:xfrm>
            <a:off x="3408423" y="4532279"/>
            <a:ext cx="558740" cy="264315"/>
          </a:xfrm>
          <a:prstGeom prst="roundRect">
            <a:avLst>
              <a:gd name="adj" fmla="val 0"/>
            </a:avLst>
          </a:prstGeom>
          <a:noFill/>
          <a:ln w="15875" cap="sq">
            <a:noFill/>
          </a:ln>
          <a:effectLst/>
        </p:spPr>
        <p:txBody>
          <a:bodyPr vert="horz" wrap="square" lIns="0" tIns="0" rIns="0" bIns="0" rtlCol="0" anchor="ctr"/>
          <a:p>
            <a:pPr algn="ctr">
              <a:lnSpc>
                <a:spcPct val="100000"/>
              </a:lnSpc>
            </a:pPr>
            <a:r>
              <a:rPr kumimoji="1" lang="en-US" altLang="zh-CN" sz="1400">
                <a:ln w="12700">
                  <a:noFill/>
                </a:ln>
                <a:solidFill>
                  <a:srgbClr val="262626">
                    <a:alpha val="100000"/>
                  </a:srgbClr>
                </a:solidFill>
                <a:latin typeface="Source Han Serif" panose="02020400000000000000" charset="-122"/>
                <a:ea typeface="Source Han Serif" panose="02020400000000000000" charset="-122"/>
                <a:cs typeface="Source Han Serif" panose="02020400000000000000" charset="-122"/>
              </a:rPr>
              <a:t>时间：</a:t>
            </a:r>
            <a:endParaRPr kumimoji="1" lang="zh-CN" altLang="en-US"/>
          </a:p>
        </p:txBody>
      </p:sp>
      <p:sp>
        <p:nvSpPr>
          <p:cNvPr id="26" name="标题 1"/>
          <p:cNvSpPr txBox="1"/>
          <p:nvPr/>
        </p:nvSpPr>
        <p:spPr>
          <a:xfrm>
            <a:off x="3842632" y="4532279"/>
            <a:ext cx="798462" cy="264315"/>
          </a:xfrm>
          <a:prstGeom prst="roundRect">
            <a:avLst>
              <a:gd name="adj" fmla="val 0"/>
            </a:avLst>
          </a:prstGeom>
          <a:noFill/>
          <a:ln w="15875" cap="sq">
            <a:noFill/>
          </a:ln>
          <a:effectLst/>
        </p:spPr>
        <p:txBody>
          <a:bodyPr vert="horz" wrap="square" lIns="0" tIns="0" rIns="0" bIns="0" rtlCol="0" anchor="ctr"/>
          <a:p>
            <a:pPr algn="ctr">
              <a:lnSpc>
                <a:spcPct val="100000"/>
              </a:lnSpc>
            </a:pPr>
            <a:r>
              <a:rPr kumimoji="1" lang="en-US" altLang="zh-CN" sz="1400">
                <a:ln w="12700">
                  <a:noFill/>
                </a:ln>
                <a:solidFill>
                  <a:srgbClr val="262626">
                    <a:alpha val="100000"/>
                  </a:srgbClr>
                </a:solidFill>
                <a:latin typeface="Source Han Serif" panose="02020400000000000000" charset="-122"/>
                <a:ea typeface="Source Han Serif" panose="02020400000000000000" charset="-122"/>
                <a:cs typeface="Source Han Serif" panose="02020400000000000000" charset="-122"/>
              </a:rPr>
              <a:t>2025.07</a:t>
            </a:r>
            <a:endParaRPr kumimoji="1" lang="zh-CN" altLang="en-US"/>
          </a:p>
        </p:txBody>
      </p:sp>
      <p:pic>
        <p:nvPicPr>
          <p:cNvPr id="2" name="图片 1"/>
          <p:cNvPicPr>
            <a:picLocks noChangeAspect="1"/>
          </p:cNvPicPr>
          <p:nvPr/>
        </p:nvPicPr>
        <p:blipFill>
          <a:blip r:embed="rId2"/>
          <a:stretch>
            <a:fillRect/>
          </a:stretch>
        </p:blipFill>
        <p:spPr>
          <a:xfrm>
            <a:off x="5350510" y="2762885"/>
            <a:ext cx="6735445" cy="37795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标题 1"/>
          <p:cNvSpPr txBox="1"/>
          <p:nvPr/>
        </p:nvSpPr>
        <p:spPr>
          <a:xfrm>
            <a:off x="1181100" y="1308735"/>
            <a:ext cx="10132695" cy="4827270"/>
          </a:xfrm>
          <a:prstGeom prst="rect">
            <a:avLst/>
          </a:prstGeom>
          <a:noFill/>
          <a:ln>
            <a:noFill/>
          </a:ln>
          <a:effectLst/>
        </p:spPr>
        <p:txBody>
          <a:bodyPr vert="horz" wrap="square" lIns="91440" tIns="45720" rIns="91440" bIns="45720" rtlCol="0" anchor="b"/>
          <a:lstStyle/>
          <a:p>
            <a:pPr algn="l">
              <a:lnSpc>
                <a:spcPct val="150000"/>
              </a:lnSpc>
            </a:pPr>
            <a:r>
              <a:rPr kumimoji="1" lang="en-US" altLang="zh-CN" sz="2000" dirty="0">
                <a:ln w="12700">
                  <a:noFill/>
                </a:ln>
                <a:solidFill>
                  <a:srgbClr val="13C6C1">
                    <a:alpha val="100000"/>
                  </a:srgbClr>
                </a:solidFill>
                <a:latin typeface="OPPOSans H" panose="00020600040101010101" charset="-122"/>
                <a:ea typeface="OPPOSans H" panose="00020600040101010101" charset="-122"/>
                <a:cs typeface="OPPOSans H" panose="00020600040101010101" charset="-122"/>
              </a:rPr>
              <a:t>01   </a:t>
            </a:r>
            <a:r>
              <a:rPr kumimoji="1" lang="en-US" altLang="zh-CN"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国内标准同样重视便携式血凝仪的EMC性能</a:t>
            </a:r>
            <a:endParaRPr kumimoji="1" lang="en-US" altLang="zh-CN"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pPr>
            <a:r>
              <a:rPr kumimoji="1" lang="en-US" altLang="zh-CN"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在电磁干扰度（EMI）测试方面，主要项目包括传导骚扰（CE）测试，针对电源线、信号、控制线等，检测设备通过这些线路传导出去的电磁干扰是否超标，因为这些线路如同“桥梁”，可能将设备内部产生的电磁干扰传递到其他设备或系统中；还有辐射骚扰（RE）测试，评估设备向空间辐射的电磁能量是否在规定限值内，防止其对周围空间中的其他电子设备造成辐射干扰</a:t>
            </a:r>
            <a:endParaRPr kumimoji="1" lang="en-US" altLang="zh-CN"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sym typeface="+mn-ea"/>
            </a:endParaRPr>
          </a:p>
          <a:p>
            <a:pPr algn="l">
              <a:lnSpc>
                <a:spcPct val="100000"/>
              </a:lnSpc>
            </a:pPr>
            <a:r>
              <a:rPr kumimoji="1" lang="en-US" altLang="zh-CN" dirty="0">
                <a:ln w="12700">
                  <a:noFill/>
                </a:ln>
                <a:solidFill>
                  <a:srgbClr val="13C6C1">
                    <a:alpha val="100000"/>
                  </a:srgbClr>
                </a:solidFill>
                <a:latin typeface="OPPOSans H" panose="00020600040101010101" charset="-122"/>
                <a:ea typeface="OPPOSans H" panose="00020600040101010101" charset="-122"/>
                <a:cs typeface="OPPOSans H" panose="00020600040101010101" charset="-122"/>
                <a:sym typeface="+mn-ea"/>
              </a:rPr>
              <a:t>02</a:t>
            </a:r>
            <a:endParaRPr kumimoji="1" lang="zh-CN" altLang="en-US" dirty="0"/>
          </a:p>
          <a:p>
            <a:pPr algn="l">
              <a:lnSpc>
                <a:spcPct val="150000"/>
              </a:lnSpc>
            </a:pPr>
            <a:r>
              <a:rPr kumimoji="1" lang="en-US" altLang="zh-CN"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电磁抗扰度（EMS）测试项目，如静电放电抗扰度（ESD）测试，模拟人体或物体在接触设备时产生的静电放电现象，检验设备能否承受这种瞬间的高电压冲击而不出现故障或性能下降；电快速瞬变脉冲群抗扰度（EFT）测试，考察设备对电快速瞬变脉冲群干扰的抵抗能力，这些脉冲群可能由附近的电气开关操作、电机启停等产生，确保设备在实际使用环境中面对各种干扰时仍能正常工作</a:t>
            </a:r>
            <a:endParaRPr kumimoji="1" lang="en-US" altLang="zh-CN"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00000"/>
              </a:lnSpc>
            </a:pPr>
            <a:endParaRPr kumimoji="1" lang="en-US" altLang="zh-CN"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4" name="标题 1"/>
          <p:cNvSpPr txBox="1"/>
          <p:nvPr/>
        </p:nvSpPr>
        <p:spPr>
          <a:xfrm>
            <a:off x="1339559" y="3468299"/>
            <a:ext cx="4271205" cy="2667812"/>
          </a:xfrm>
          <a:prstGeom prst="rect">
            <a:avLst/>
          </a:prstGeom>
          <a:noFill/>
          <a:ln>
            <a:noFill/>
          </a:ln>
        </p:spPr>
        <p:txBody>
          <a:bodyPr vert="horz" wrap="square" lIns="91440" tIns="45720" rIns="91440" bIns="45720" rtlCol="0" anchor="t"/>
          <a:lstStyle/>
          <a:p>
            <a:pPr algn="ctr">
              <a:lnSpc>
                <a:spcPct val="150000"/>
              </a:lnSpc>
            </a:pPr>
            <a:endParaRPr kumimoji="1" lang="zh-CN" altLang="en-US"/>
          </a:p>
        </p:txBody>
      </p:sp>
      <p:sp>
        <p:nvSpPr>
          <p:cNvPr id="21"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nSpc>
                <a:spcPct val="110000"/>
              </a:lnSpc>
            </a:pPr>
            <a:r>
              <a:rPr kumimoji="1" lang="en-US" altLang="zh-CN" sz="2400" dirty="0" err="1">
                <a:ln w="12700">
                  <a:noFill/>
                </a:ln>
                <a:solidFill>
                  <a:srgbClr val="000000">
                    <a:alpha val="100000"/>
                  </a:srgbClr>
                </a:solidFill>
                <a:latin typeface="华光粗黑_CNKI" panose="02000500000000000000" pitchFamily="2" charset="-122"/>
                <a:ea typeface="华光粗黑_CNKI" panose="02000500000000000000" pitchFamily="2" charset="-122"/>
              </a:rPr>
              <a:t>2.2 国内标准中的EMC内容</a:t>
            </a:r>
            <a:endPar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endParaRPr>
          </a:p>
        </p:txBody>
      </p:sp>
      <p:pic>
        <p:nvPicPr>
          <p:cNvPr id="28" name="图片 27"/>
          <p:cNvPicPr>
            <a:picLocks noChangeAspect="1"/>
          </p:cNvPicPr>
          <p:nvPr/>
        </p:nvPicPr>
        <p:blipFill>
          <a:blip r:embed="rId1"/>
          <a:stretch>
            <a:fillRect/>
          </a:stretch>
        </p:blipFill>
        <p:spPr>
          <a:xfrm>
            <a:off x="10067925" y="476250"/>
            <a:ext cx="1500505" cy="367030"/>
          </a:xfrm>
          <a:prstGeom prst="rect">
            <a:avLst/>
          </a:prstGeom>
        </p:spPr>
      </p:pic>
      <p:sp>
        <p:nvSpPr>
          <p:cNvPr id="15"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标题 1"/>
          <p:cNvSpPr txBox="1"/>
          <p:nvPr/>
        </p:nvSpPr>
        <p:spPr>
          <a:xfrm>
            <a:off x="1991995" y="1484630"/>
            <a:ext cx="7988935" cy="2538095"/>
          </a:xfrm>
          <a:prstGeom prst="rect">
            <a:avLst/>
          </a:prstGeom>
          <a:noFill/>
          <a:ln>
            <a:noFill/>
          </a:ln>
        </p:spPr>
        <p:txBody>
          <a:bodyPr vert="horz" wrap="square" lIns="0" tIns="0" rIns="0" bIns="0" rtlCol="0" anchor="ctr"/>
          <a:lstStyle/>
          <a:p>
            <a:pPr algn="l">
              <a:lnSpc>
                <a:spcPct val="130000"/>
              </a:lnSpc>
            </a:pPr>
            <a:r>
              <a:rPr kumimoji="1" lang="en-US" altLang="zh-CN" sz="480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sym typeface="+mn-ea"/>
              </a:rPr>
              <a:t>03</a:t>
            </a:r>
            <a:endParaRPr kumimoji="1" lang="zh-CN" altLang="en-US" sz="48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lnSpc>
                <a:spcPct val="130000"/>
              </a:lnSpc>
            </a:pPr>
            <a:r>
              <a:rPr kumimoji="1" lang="en-US" altLang="zh-CN" sz="360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sym typeface="+mn-ea"/>
              </a:rPr>
              <a:t>便携式血凝仪在实际应用过程中的问题</a:t>
            </a:r>
            <a:endParaRPr kumimoji="1" lang="en-US" altLang="zh-CN" sz="3600">
              <a:ln w="12700">
                <a:noFill/>
              </a:ln>
              <a:solidFill>
                <a:schemeClr val="tx1">
                  <a:alpha val="100000"/>
                </a:schemeClr>
              </a:solidFill>
              <a:latin typeface="Source Han Serif SC Bold" panose="02020700000000000000" charset="-122"/>
              <a:ea typeface="Source Han Serif SC Bold" panose="02020700000000000000" charset="-122"/>
              <a:cs typeface="Source Han Serif SC Bold" panose="02020700000000000000" charset="-122"/>
              <a:sym typeface="+mn-ea"/>
            </a:endParaRPr>
          </a:p>
        </p:txBody>
      </p:sp>
      <p:sp>
        <p:nvSpPr>
          <p:cNvPr id="14" name="标题 1"/>
          <p:cNvSpPr txBox="1"/>
          <p:nvPr/>
        </p:nvSpPr>
        <p:spPr>
          <a:xfrm>
            <a:off x="10782136" y="704074"/>
            <a:ext cx="736764" cy="180000"/>
          </a:xfrm>
          <a:custGeom>
            <a:avLst/>
            <a:gdLst>
              <a:gd name="connsiteX0" fmla="*/ 646764 w 736764"/>
              <a:gd name="connsiteY0" fmla="*/ 0 h 180000"/>
              <a:gd name="connsiteX1" fmla="*/ 736764 w 736764"/>
              <a:gd name="connsiteY1" fmla="*/ 90000 h 180000"/>
              <a:gd name="connsiteX2" fmla="*/ 646764 w 736764"/>
              <a:gd name="connsiteY2" fmla="*/ 180000 h 180000"/>
              <a:gd name="connsiteX3" fmla="*/ 556764 w 736764"/>
              <a:gd name="connsiteY3" fmla="*/ 90000 h 180000"/>
              <a:gd name="connsiteX4" fmla="*/ 646764 w 736764"/>
              <a:gd name="connsiteY4" fmla="*/ 0 h 180000"/>
              <a:gd name="connsiteX5" fmla="*/ 368382 w 736764"/>
              <a:gd name="connsiteY5" fmla="*/ 0 h 180000"/>
              <a:gd name="connsiteX6" fmla="*/ 458382 w 736764"/>
              <a:gd name="connsiteY6" fmla="*/ 90000 h 180000"/>
              <a:gd name="connsiteX7" fmla="*/ 368382 w 736764"/>
              <a:gd name="connsiteY7" fmla="*/ 180000 h 180000"/>
              <a:gd name="connsiteX8" fmla="*/ 278382 w 736764"/>
              <a:gd name="connsiteY8" fmla="*/ 90000 h 180000"/>
              <a:gd name="connsiteX9" fmla="*/ 368382 w 736764"/>
              <a:gd name="connsiteY9" fmla="*/ 0 h 180000"/>
              <a:gd name="connsiteX10" fmla="*/ 90000 w 736764"/>
              <a:gd name="connsiteY10" fmla="*/ 0 h 180000"/>
              <a:gd name="connsiteX11" fmla="*/ 180000 w 736764"/>
              <a:gd name="connsiteY11" fmla="*/ 90000 h 180000"/>
              <a:gd name="connsiteX12" fmla="*/ 90000 w 736764"/>
              <a:gd name="connsiteY12" fmla="*/ 180000 h 180000"/>
              <a:gd name="connsiteX13" fmla="*/ 0 w 736764"/>
              <a:gd name="connsiteY13" fmla="*/ 90000 h 180000"/>
              <a:gd name="connsiteX14" fmla="*/ 90000 w 736764"/>
              <a:gd name="connsiteY14" fmla="*/ 0 h 180000"/>
            </a:gdLst>
            <a:ahLst/>
            <a:cxnLst/>
            <a:rect l="l" t="t" r="r" b="b"/>
            <a:pathLst>
              <a:path w="736764" h="180000">
                <a:moveTo>
                  <a:pt x="646764" y="0"/>
                </a:moveTo>
                <a:cubicBezTo>
                  <a:pt x="696470" y="0"/>
                  <a:pt x="736764" y="40294"/>
                  <a:pt x="736764" y="90000"/>
                </a:cubicBezTo>
                <a:cubicBezTo>
                  <a:pt x="736764" y="139706"/>
                  <a:pt x="696470" y="180000"/>
                  <a:pt x="646764" y="180000"/>
                </a:cubicBezTo>
                <a:cubicBezTo>
                  <a:pt x="597058" y="180000"/>
                  <a:pt x="556764" y="139706"/>
                  <a:pt x="556764" y="90000"/>
                </a:cubicBezTo>
                <a:cubicBezTo>
                  <a:pt x="556764" y="40294"/>
                  <a:pt x="597058" y="0"/>
                  <a:pt x="646764" y="0"/>
                </a:cubicBezTo>
                <a:close/>
                <a:moveTo>
                  <a:pt x="368382" y="0"/>
                </a:moveTo>
                <a:cubicBezTo>
                  <a:pt x="418088" y="0"/>
                  <a:pt x="458382" y="40294"/>
                  <a:pt x="458382" y="90000"/>
                </a:cubicBezTo>
                <a:cubicBezTo>
                  <a:pt x="458382" y="139706"/>
                  <a:pt x="418088" y="180000"/>
                  <a:pt x="368382" y="180000"/>
                </a:cubicBezTo>
                <a:cubicBezTo>
                  <a:pt x="318676" y="180000"/>
                  <a:pt x="278382" y="139706"/>
                  <a:pt x="278382" y="90000"/>
                </a:cubicBezTo>
                <a:cubicBezTo>
                  <a:pt x="278382" y="40294"/>
                  <a:pt x="318676" y="0"/>
                  <a:pt x="368382" y="0"/>
                </a:cubicBezTo>
                <a:close/>
                <a:moveTo>
                  <a:pt x="90000" y="0"/>
                </a:moveTo>
                <a:cubicBezTo>
                  <a:pt x="139706" y="0"/>
                  <a:pt x="180000" y="40294"/>
                  <a:pt x="180000" y="90000"/>
                </a:cubicBezTo>
                <a:cubicBezTo>
                  <a:pt x="180000" y="139706"/>
                  <a:pt x="139706" y="180000"/>
                  <a:pt x="90000" y="180000"/>
                </a:cubicBezTo>
                <a:cubicBezTo>
                  <a:pt x="40294" y="180000"/>
                  <a:pt x="0" y="139706"/>
                  <a:pt x="0" y="90000"/>
                </a:cubicBezTo>
                <a:cubicBezTo>
                  <a:pt x="0" y="40294"/>
                  <a:pt x="40294" y="0"/>
                  <a:pt x="90000" y="0"/>
                </a:cubicBezTo>
                <a:close/>
              </a:path>
            </a:pathLst>
          </a:custGeom>
          <a:gradFill>
            <a:gsLst>
              <a:gs pos="1000">
                <a:schemeClr val="bg1">
                  <a:alpha val="0"/>
                </a:schemeClr>
              </a:gs>
              <a:gs pos="100000">
                <a:schemeClr val="bg1"/>
              </a:gs>
            </a:gsLst>
            <a:lin ang="108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2" name="图片 1"/>
          <p:cNvPicPr>
            <a:picLocks noChangeAspect="1"/>
          </p:cNvPicPr>
          <p:nvPr/>
        </p:nvPicPr>
        <p:blipFill>
          <a:blip r:embed="rId1"/>
          <a:stretch>
            <a:fillRect/>
          </a:stretch>
        </p:blipFill>
        <p:spPr>
          <a:xfrm>
            <a:off x="911225" y="764540"/>
            <a:ext cx="2087880" cy="510540"/>
          </a:xfrm>
          <a:prstGeom prst="rect">
            <a:avLst/>
          </a:prstGeom>
        </p:spPr>
      </p:pic>
      <p:sp>
        <p:nvSpPr>
          <p:cNvPr id="15"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flipH="1" flipV="1">
            <a:off x="4193427" y="1802060"/>
            <a:ext cx="3660253" cy="3660252"/>
          </a:xfrm>
          <a:prstGeom prst="arc">
            <a:avLst>
              <a:gd name="adj1" fmla="val 13130776"/>
              <a:gd name="adj2" fmla="val 19406488"/>
            </a:avLst>
          </a:prstGeom>
          <a:noFill/>
          <a:ln w="254000" cap="rnd">
            <a:gradFill>
              <a:gsLst>
                <a:gs pos="0">
                  <a:schemeClr val="accent2">
                    <a:lumMod val="40000"/>
                    <a:lumOff val="60000"/>
                    <a:alpha val="100000"/>
                  </a:schemeClr>
                </a:gs>
                <a:gs pos="60000">
                  <a:schemeClr val="accent2">
                    <a:lumMod val="40000"/>
                    <a:lumOff val="60000"/>
                    <a:alpha val="0"/>
                  </a:schemeClr>
                </a:gs>
              </a:gsLst>
              <a:lin ang="1800000" scaled="0"/>
            </a:gradFill>
            <a:round/>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193542" y="1802060"/>
            <a:ext cx="3660253" cy="3660252"/>
          </a:xfrm>
          <a:prstGeom prst="arc">
            <a:avLst>
              <a:gd name="adj1" fmla="val 13225282"/>
              <a:gd name="adj2" fmla="val 18875724"/>
            </a:avLst>
          </a:prstGeom>
          <a:noFill/>
          <a:ln w="254000" cap="rnd">
            <a:gradFill>
              <a:gsLst>
                <a:gs pos="0">
                  <a:schemeClr val="accent1">
                    <a:lumMod val="40000"/>
                    <a:lumOff val="60000"/>
                  </a:schemeClr>
                </a:gs>
                <a:gs pos="62000">
                  <a:schemeClr val="accent1">
                    <a:lumMod val="40000"/>
                    <a:lumOff val="60000"/>
                    <a:alpha val="0"/>
                  </a:schemeClr>
                </a:gs>
              </a:gsLst>
              <a:lin ang="1800000" scaled="0"/>
            </a:gradFill>
            <a:round/>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4531360" y="2171847"/>
            <a:ext cx="2936240" cy="2936240"/>
          </a:xfrm>
          <a:prstGeom prst="ellipse">
            <a:avLst/>
          </a:prstGeom>
          <a:noFill/>
          <a:ln w="12700" cap="sq">
            <a:gradFill>
              <a:gsLst>
                <a:gs pos="0">
                  <a:schemeClr val="accent1"/>
                </a:gs>
                <a:gs pos="100000">
                  <a:schemeClr val="accent2"/>
                </a:gs>
              </a:gsLst>
              <a:lin ang="0" scaled="0"/>
            </a:gradFill>
            <a:miter/>
          </a:ln>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nvPicPr>
        <p:blipFill>
          <a:blip r:embed="rId1"/>
          <a:srcRect l="21875" r="21875"/>
          <a:stretch>
            <a:fillRect/>
          </a:stretch>
        </p:blipFill>
        <p:spPr>
          <a:xfrm>
            <a:off x="5098392" y="2729681"/>
            <a:ext cx="1820568" cy="1820568"/>
          </a:xfrm>
          <a:custGeom>
            <a:avLst/>
            <a:gdLst/>
            <a:ahLst/>
            <a:cxnLst/>
            <a:rect l="l" t="t" r="r" b="b"/>
            <a:pathLst>
              <a:path w="1820568" h="1820568">
                <a:moveTo>
                  <a:pt x="910284" y="0"/>
                </a:moveTo>
                <a:cubicBezTo>
                  <a:pt x="1413020" y="0"/>
                  <a:pt x="1820568" y="407548"/>
                  <a:pt x="1820568" y="910284"/>
                </a:cubicBezTo>
                <a:cubicBezTo>
                  <a:pt x="1820568" y="1413020"/>
                  <a:pt x="1413020" y="1820568"/>
                  <a:pt x="910284" y="1820568"/>
                </a:cubicBezTo>
                <a:cubicBezTo>
                  <a:pt x="407548" y="1820568"/>
                  <a:pt x="0" y="1413020"/>
                  <a:pt x="0" y="910284"/>
                </a:cubicBezTo>
                <a:cubicBezTo>
                  <a:pt x="0" y="407548"/>
                  <a:pt x="407548" y="0"/>
                  <a:pt x="910284" y="0"/>
                </a:cubicBezTo>
                <a:close/>
              </a:path>
            </a:pathLst>
          </a:custGeom>
          <a:noFill/>
          <a:ln>
            <a:noFill/>
          </a:ln>
        </p:spPr>
      </p:pic>
      <p:sp>
        <p:nvSpPr>
          <p:cNvPr id="7" name="标题 1"/>
          <p:cNvSpPr txBox="1"/>
          <p:nvPr/>
        </p:nvSpPr>
        <p:spPr>
          <a:xfrm>
            <a:off x="660400" y="1311154"/>
            <a:ext cx="3159246" cy="4235692"/>
          </a:xfrm>
          <a:prstGeom prst="rect">
            <a:avLst/>
          </a:prstGeom>
          <a:noFill/>
          <a:ln cap="sq">
            <a:noFill/>
          </a:ln>
        </p:spPr>
        <p:txBody>
          <a:bodyPr vert="horz" wrap="square" lIns="0" tIns="0" rIns="0" bIns="0" rtlCol="0" anchor="ctr"/>
          <a:lstStyle/>
          <a:p>
            <a:pPr algn="l">
              <a:lnSpc>
                <a:spcPct val="150000"/>
              </a:lnSpc>
            </a:pPr>
            <a:r>
              <a:rPr kumimoji="1" lang="en-US" altLang="zh-CN" sz="140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不同品牌和型号的便携式血凝仪在检测结果的准确性上存在差异，即使是同一品牌的产品，随着使用时间的增长和使用环境的变化，也可能出现检测误差逐渐增大的情况。例如在一些基层医疗机构，由于缺乏专业的校准设备和定期校准机制，使用一段时间后的血凝仪检测结果与大型医院实验室的标准检测结果相比，偏差可能超过允许范围，导致医生对患者的凝血状况判断失误，影响后续治疗方案的制定</a:t>
            </a:r>
            <a:endParaRPr kumimoji="1" lang="zh-CN" altLang="en-US"/>
          </a:p>
        </p:txBody>
      </p:sp>
      <p:sp>
        <p:nvSpPr>
          <p:cNvPr id="8" name="标题 1"/>
          <p:cNvSpPr txBox="1"/>
          <p:nvPr/>
        </p:nvSpPr>
        <p:spPr>
          <a:xfrm>
            <a:off x="4155569" y="3271074"/>
            <a:ext cx="821803" cy="821803"/>
          </a:xfrm>
          <a:prstGeom prst="ellipse">
            <a:avLst/>
          </a:prstGeom>
          <a:solidFill>
            <a:schemeClr val="bg1"/>
          </a:solidFill>
          <a:ln w="12700" cap="sq">
            <a:noFill/>
            <a:miter/>
          </a:ln>
          <a:effectLst>
            <a:outerShdw blurRad="50800" dist="38100" dir="5400000" algn="t" rotWithShape="0">
              <a:schemeClr val="tx1">
                <a:lumMod val="85000"/>
                <a:lumOff val="1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4404929" y="3510829"/>
            <a:ext cx="323082" cy="335952"/>
          </a:xfrm>
          <a:custGeom>
            <a:avLst/>
            <a:gdLst>
              <a:gd name="connsiteX0" fmla="*/ 198153 w 692417"/>
              <a:gd name="connsiteY0" fmla="*/ 663680 h 720001"/>
              <a:gd name="connsiteX1" fmla="*/ 239787 w 692417"/>
              <a:gd name="connsiteY1" fmla="*/ 663680 h 720001"/>
              <a:gd name="connsiteX2" fmla="*/ 295235 w 692417"/>
              <a:gd name="connsiteY2" fmla="*/ 663680 h 720001"/>
              <a:gd name="connsiteX3" fmla="*/ 397182 w 692417"/>
              <a:gd name="connsiteY3" fmla="*/ 663680 h 720001"/>
              <a:gd name="connsiteX4" fmla="*/ 452630 w 692417"/>
              <a:gd name="connsiteY4" fmla="*/ 663680 h 720001"/>
              <a:gd name="connsiteX5" fmla="*/ 494264 w 692417"/>
              <a:gd name="connsiteY5" fmla="*/ 663680 h 720001"/>
              <a:gd name="connsiteX6" fmla="*/ 522425 w 692417"/>
              <a:gd name="connsiteY6" fmla="*/ 691841 h 720001"/>
              <a:gd name="connsiteX7" fmla="*/ 494264 w 692417"/>
              <a:gd name="connsiteY7" fmla="*/ 720001 h 720001"/>
              <a:gd name="connsiteX8" fmla="*/ 452630 w 692417"/>
              <a:gd name="connsiteY8" fmla="*/ 720001 h 720001"/>
              <a:gd name="connsiteX9" fmla="*/ 397182 w 692417"/>
              <a:gd name="connsiteY9" fmla="*/ 720001 h 720001"/>
              <a:gd name="connsiteX10" fmla="*/ 295235 w 692417"/>
              <a:gd name="connsiteY10" fmla="*/ 720001 h 720001"/>
              <a:gd name="connsiteX11" fmla="*/ 239787 w 692417"/>
              <a:gd name="connsiteY11" fmla="*/ 720001 h 720001"/>
              <a:gd name="connsiteX12" fmla="*/ 198153 w 692417"/>
              <a:gd name="connsiteY12" fmla="*/ 720001 h 720001"/>
              <a:gd name="connsiteX13" fmla="*/ 169992 w 692417"/>
              <a:gd name="connsiteY13" fmla="*/ 691841 h 720001"/>
              <a:gd name="connsiteX14" fmla="*/ 198153 w 692417"/>
              <a:gd name="connsiteY14" fmla="*/ 663680 h 720001"/>
              <a:gd name="connsiteX15" fmla="*/ 154400 w 692417"/>
              <a:gd name="connsiteY15" fmla="*/ 572143 h 720001"/>
              <a:gd name="connsiteX16" fmla="*/ 154241 w 692417"/>
              <a:gd name="connsiteY16" fmla="*/ 572597 h 720001"/>
              <a:gd name="connsiteX17" fmla="*/ 160423 w 692417"/>
              <a:gd name="connsiteY17" fmla="*/ 572597 h 720001"/>
              <a:gd name="connsiteX18" fmla="*/ 346215 w 692417"/>
              <a:gd name="connsiteY18" fmla="*/ 0 h 720001"/>
              <a:gd name="connsiteX19" fmla="*/ 456041 w 692417"/>
              <a:gd name="connsiteY19" fmla="*/ 22341 h 720001"/>
              <a:gd name="connsiteX20" fmla="*/ 545873 w 692417"/>
              <a:gd name="connsiteY20" fmla="*/ 82980 h 720001"/>
              <a:gd name="connsiteX21" fmla="*/ 606513 w 692417"/>
              <a:gd name="connsiteY21" fmla="*/ 172812 h 720001"/>
              <a:gd name="connsiteX22" fmla="*/ 628853 w 692417"/>
              <a:gd name="connsiteY22" fmla="*/ 282638 h 720001"/>
              <a:gd name="connsiteX23" fmla="*/ 628853 w 692417"/>
              <a:gd name="connsiteY23" fmla="*/ 493091 h 720001"/>
              <a:gd name="connsiteX24" fmla="*/ 687990 w 692417"/>
              <a:gd name="connsiteY24" fmla="*/ 585551 h 720001"/>
              <a:gd name="connsiteX25" fmla="*/ 688929 w 692417"/>
              <a:gd name="connsiteY25" fmla="*/ 614275 h 720001"/>
              <a:gd name="connsiteX26" fmla="*/ 664336 w 692417"/>
              <a:gd name="connsiteY26" fmla="*/ 628918 h 720001"/>
              <a:gd name="connsiteX27" fmla="*/ 28189 w 692417"/>
              <a:gd name="connsiteY27" fmla="*/ 628918 h 720001"/>
              <a:gd name="connsiteX28" fmla="*/ 3596 w 692417"/>
              <a:gd name="connsiteY28" fmla="*/ 614462 h 720001"/>
              <a:gd name="connsiteX29" fmla="*/ 4159 w 692417"/>
              <a:gd name="connsiteY29" fmla="*/ 585927 h 720001"/>
              <a:gd name="connsiteX30" fmla="*/ 63578 w 692417"/>
              <a:gd name="connsiteY30" fmla="*/ 489336 h 720001"/>
              <a:gd name="connsiteX31" fmla="*/ 63578 w 692417"/>
              <a:gd name="connsiteY31" fmla="*/ 282638 h 720001"/>
              <a:gd name="connsiteX32" fmla="*/ 85919 w 692417"/>
              <a:gd name="connsiteY32" fmla="*/ 172812 h 720001"/>
              <a:gd name="connsiteX33" fmla="*/ 146558 w 692417"/>
              <a:gd name="connsiteY33" fmla="*/ 82980 h 720001"/>
              <a:gd name="connsiteX34" fmla="*/ 236389 w 692417"/>
              <a:gd name="connsiteY34" fmla="*/ 22341 h 720001"/>
              <a:gd name="connsiteX35" fmla="*/ 346215 w 692417"/>
              <a:gd name="connsiteY35" fmla="*/ 0 h 720001"/>
            </a:gdLst>
            <a:ahLst/>
            <a:cxnLst/>
            <a:rect l="l" t="t" r="r" b="b"/>
            <a:pathLst>
              <a:path w="692417" h="720001">
                <a:moveTo>
                  <a:pt x="198153" y="663680"/>
                </a:moveTo>
                <a:lnTo>
                  <a:pt x="239787" y="663680"/>
                </a:lnTo>
                <a:lnTo>
                  <a:pt x="295235" y="663680"/>
                </a:lnTo>
                <a:lnTo>
                  <a:pt x="397182" y="663680"/>
                </a:lnTo>
                <a:lnTo>
                  <a:pt x="452630" y="663680"/>
                </a:lnTo>
                <a:lnTo>
                  <a:pt x="494264" y="663680"/>
                </a:lnTo>
                <a:cubicBezTo>
                  <a:pt x="509847" y="663680"/>
                  <a:pt x="522425" y="676259"/>
                  <a:pt x="522425" y="691841"/>
                </a:cubicBezTo>
                <a:cubicBezTo>
                  <a:pt x="522425" y="707423"/>
                  <a:pt x="509753" y="720001"/>
                  <a:pt x="494264" y="720001"/>
                </a:cubicBezTo>
                <a:lnTo>
                  <a:pt x="452630" y="720001"/>
                </a:lnTo>
                <a:lnTo>
                  <a:pt x="397182" y="720001"/>
                </a:lnTo>
                <a:lnTo>
                  <a:pt x="295235" y="720001"/>
                </a:lnTo>
                <a:lnTo>
                  <a:pt x="239787" y="720001"/>
                </a:lnTo>
                <a:lnTo>
                  <a:pt x="198153" y="720001"/>
                </a:lnTo>
                <a:cubicBezTo>
                  <a:pt x="182571" y="720001"/>
                  <a:pt x="169992" y="707423"/>
                  <a:pt x="169992" y="691841"/>
                </a:cubicBezTo>
                <a:cubicBezTo>
                  <a:pt x="169992" y="676259"/>
                  <a:pt x="182571" y="663680"/>
                  <a:pt x="198153" y="663680"/>
                </a:cubicBezTo>
                <a:close/>
                <a:moveTo>
                  <a:pt x="154400" y="572143"/>
                </a:moveTo>
                <a:lnTo>
                  <a:pt x="154241" y="572597"/>
                </a:lnTo>
                <a:lnTo>
                  <a:pt x="160423" y="572597"/>
                </a:lnTo>
                <a:close/>
                <a:moveTo>
                  <a:pt x="346215" y="0"/>
                </a:moveTo>
                <a:cubicBezTo>
                  <a:pt x="384232" y="0"/>
                  <a:pt x="421122" y="7510"/>
                  <a:pt x="456041" y="22341"/>
                </a:cubicBezTo>
                <a:cubicBezTo>
                  <a:pt x="489646" y="36609"/>
                  <a:pt x="519872" y="57072"/>
                  <a:pt x="545873" y="82980"/>
                </a:cubicBezTo>
                <a:cubicBezTo>
                  <a:pt x="571875" y="108981"/>
                  <a:pt x="592245" y="139207"/>
                  <a:pt x="606513" y="172812"/>
                </a:cubicBezTo>
                <a:cubicBezTo>
                  <a:pt x="621344" y="207637"/>
                  <a:pt x="628853" y="244621"/>
                  <a:pt x="628853" y="282638"/>
                </a:cubicBezTo>
                <a:lnTo>
                  <a:pt x="628853" y="493091"/>
                </a:lnTo>
                <a:lnTo>
                  <a:pt x="687990" y="585551"/>
                </a:lnTo>
                <a:cubicBezTo>
                  <a:pt x="693528" y="594187"/>
                  <a:pt x="693904" y="605263"/>
                  <a:pt x="688929" y="614275"/>
                </a:cubicBezTo>
                <a:cubicBezTo>
                  <a:pt x="684048" y="623286"/>
                  <a:pt x="674567" y="628918"/>
                  <a:pt x="664336" y="628918"/>
                </a:cubicBezTo>
                <a:lnTo>
                  <a:pt x="28189" y="628918"/>
                </a:lnTo>
                <a:cubicBezTo>
                  <a:pt x="17958" y="628918"/>
                  <a:pt x="8571" y="623380"/>
                  <a:pt x="3596" y="614462"/>
                </a:cubicBezTo>
                <a:cubicBezTo>
                  <a:pt x="-1380" y="605545"/>
                  <a:pt x="-1192" y="594656"/>
                  <a:pt x="4159" y="585927"/>
                </a:cubicBezTo>
                <a:lnTo>
                  <a:pt x="63578" y="489336"/>
                </a:lnTo>
                <a:lnTo>
                  <a:pt x="63578" y="282638"/>
                </a:lnTo>
                <a:cubicBezTo>
                  <a:pt x="63578" y="244621"/>
                  <a:pt x="71087" y="207731"/>
                  <a:pt x="85919" y="172812"/>
                </a:cubicBezTo>
                <a:cubicBezTo>
                  <a:pt x="100186" y="139207"/>
                  <a:pt x="120650" y="108981"/>
                  <a:pt x="146558" y="82980"/>
                </a:cubicBezTo>
                <a:cubicBezTo>
                  <a:pt x="172465" y="56978"/>
                  <a:pt x="202785" y="36609"/>
                  <a:pt x="236389" y="22341"/>
                </a:cubicBezTo>
                <a:cubicBezTo>
                  <a:pt x="271214" y="7510"/>
                  <a:pt x="308199" y="0"/>
                  <a:pt x="346215" y="0"/>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7039980" y="3271074"/>
            <a:ext cx="821803" cy="821803"/>
          </a:xfrm>
          <a:prstGeom prst="ellipse">
            <a:avLst/>
          </a:prstGeom>
          <a:solidFill>
            <a:schemeClr val="bg1"/>
          </a:solidFill>
          <a:ln w="12700" cap="sq">
            <a:noFill/>
            <a:miter/>
          </a:ln>
          <a:effectLst>
            <a:outerShdw blurRad="50800" dist="38100" dir="5400000" algn="t" rotWithShape="0">
              <a:schemeClr val="tx1">
                <a:lumMod val="85000"/>
                <a:lumOff val="1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7282905" y="3519420"/>
            <a:ext cx="335952" cy="325110"/>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accent2"/>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8267700" y="1311154"/>
            <a:ext cx="3159246" cy="4235692"/>
          </a:xfrm>
          <a:prstGeom prst="rect">
            <a:avLst/>
          </a:prstGeom>
          <a:noFill/>
          <a:ln cap="sq">
            <a:noFill/>
          </a:ln>
        </p:spPr>
        <p:txBody>
          <a:bodyPr vert="horz" wrap="square" lIns="0" tIns="0" rIns="0" bIns="0" rtlCol="0" anchor="ctr"/>
          <a:lstStyle/>
          <a:p>
            <a:pPr algn="l">
              <a:lnSpc>
                <a:spcPct val="150000"/>
              </a:lnSpc>
            </a:pPr>
            <a:r>
              <a:rPr kumimoji="1" lang="en-US" altLang="zh-CN" sz="140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样本采集和处理过程对检测结果准确性影响较大。如果采血时操作不规范，如采血部位消毒不彻底、采血过程中出现溶血现象，或者样本保存不当，在检测前样本发生凝固、变质等，都会使血凝仪的检测结果出现偏差。比如在野外急救或社区医疗服务中，受条件限制，样本采集和处理环节较难做到像专业实验室那样严格规范，从而影响检测准确性</a:t>
            </a:r>
            <a:endParaRPr kumimoji="1" lang="zh-CN" altLang="en-US"/>
          </a:p>
        </p:txBody>
      </p:sp>
      <p:sp>
        <p:nvSpPr>
          <p:cNvPr id="13"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nSpc>
                <a:spcPct val="110000"/>
              </a:lnSpc>
            </a:pPr>
            <a:r>
              <a:rPr kumimoji="1" lang="en-US" altLang="zh-CN" sz="2400" dirty="0" err="1">
                <a:ln w="12700">
                  <a:noFill/>
                </a:ln>
                <a:solidFill>
                  <a:srgbClr val="000000">
                    <a:alpha val="100000"/>
                  </a:srgbClr>
                </a:solidFill>
                <a:latin typeface="华光粗黑_CNKI" panose="02000500000000000000" pitchFamily="2" charset="-122"/>
                <a:ea typeface="华光粗黑_CNKI" panose="02000500000000000000" pitchFamily="2" charset="-122"/>
              </a:rPr>
              <a:t>3.1 准确性问题</a:t>
            </a:r>
            <a:endPar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endParaRPr>
          </a:p>
        </p:txBody>
      </p:sp>
      <p:pic>
        <p:nvPicPr>
          <p:cNvPr id="28" name="图片 27"/>
          <p:cNvPicPr>
            <a:picLocks noChangeAspect="1"/>
          </p:cNvPicPr>
          <p:nvPr/>
        </p:nvPicPr>
        <p:blipFill>
          <a:blip r:embed="rId2"/>
          <a:stretch>
            <a:fillRect/>
          </a:stretch>
        </p:blipFill>
        <p:spPr>
          <a:xfrm>
            <a:off x="10067925" y="476250"/>
            <a:ext cx="1500505" cy="367030"/>
          </a:xfrm>
          <a:prstGeom prst="rect">
            <a:avLst/>
          </a:prstGeom>
        </p:spPr>
      </p:pic>
      <p:sp>
        <p:nvSpPr>
          <p:cNvPr id="2"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标题 1"/>
          <p:cNvSpPr txBox="1"/>
          <p:nvPr/>
        </p:nvSpPr>
        <p:spPr>
          <a:xfrm flipH="1">
            <a:off x="1757495" y="1813762"/>
            <a:ext cx="3802742" cy="348916"/>
          </a:xfrm>
          <a:prstGeom prst="round2SameRect">
            <a:avLst>
              <a:gd name="adj1" fmla="val 50000"/>
              <a:gd name="adj2" fmla="val 0"/>
            </a:avLst>
          </a:prstGeom>
          <a:gradFill>
            <a:gsLst>
              <a:gs pos="0">
                <a:schemeClr val="accent1">
                  <a:lumMod val="75000"/>
                </a:schemeClr>
              </a:gs>
              <a:gs pos="100000">
                <a:schemeClr val="accent1"/>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5400000">
            <a:off x="1742712" y="1830871"/>
            <a:ext cx="3832308" cy="4182602"/>
          </a:xfrm>
          <a:prstGeom prst="roundRect">
            <a:avLst>
              <a:gd name="adj" fmla="val 10501"/>
            </a:avLst>
          </a:prstGeom>
          <a:solidFill>
            <a:schemeClr val="bg1"/>
          </a:solidFill>
          <a:ln w="12700" cap="sq">
            <a:noFill/>
            <a:miter/>
          </a:ln>
          <a:effectLst>
            <a:outerShdw blurRad="16510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10800000">
            <a:off x="1963241" y="1813761"/>
            <a:ext cx="3391250" cy="523375"/>
          </a:xfrm>
          <a:prstGeom prst="round2SameRect">
            <a:avLst>
              <a:gd name="adj1" fmla="val 50000"/>
              <a:gd name="adj2" fmla="val 0"/>
            </a:avLst>
          </a:prstGeom>
          <a:gradFill>
            <a:gsLst>
              <a:gs pos="0">
                <a:schemeClr val="accent1"/>
              </a:gs>
              <a:gs pos="100000">
                <a:schemeClr val="accent1">
                  <a:lumMod val="60000"/>
                  <a:lumOff val="40000"/>
                </a:schemeClr>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5400000">
            <a:off x="3273856" y="2006017"/>
            <a:ext cx="770021" cy="770021"/>
          </a:xfrm>
          <a:prstGeom prst="ellipse">
            <a:avLst/>
          </a:prstGeom>
          <a:gradFill>
            <a:gsLst>
              <a:gs pos="0">
                <a:schemeClr val="accent1"/>
              </a:gs>
              <a:gs pos="100000">
                <a:schemeClr val="accent1">
                  <a:lumMod val="60000"/>
                  <a:lumOff val="40000"/>
                </a:schemeClr>
              </a:gs>
            </a:gsLst>
            <a:lin ang="5400000" scaled="0"/>
          </a:gradFill>
          <a:ln w="190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flipH="1">
            <a:off x="6619063" y="1813762"/>
            <a:ext cx="3802742" cy="348916"/>
          </a:xfrm>
          <a:prstGeom prst="round2SameRect">
            <a:avLst>
              <a:gd name="adj1" fmla="val 50000"/>
              <a:gd name="adj2" fmla="val 0"/>
            </a:avLst>
          </a:prstGeom>
          <a:gradFill>
            <a:gsLst>
              <a:gs pos="0">
                <a:schemeClr val="accent1">
                  <a:lumMod val="75000"/>
                </a:schemeClr>
              </a:gs>
              <a:gs pos="100000">
                <a:schemeClr val="accent1"/>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5400000">
            <a:off x="6604280" y="1830871"/>
            <a:ext cx="3832308" cy="4182602"/>
          </a:xfrm>
          <a:prstGeom prst="roundRect">
            <a:avLst>
              <a:gd name="adj" fmla="val 10501"/>
            </a:avLst>
          </a:prstGeom>
          <a:solidFill>
            <a:schemeClr val="bg1"/>
          </a:solidFill>
          <a:ln w="12700" cap="sq">
            <a:noFill/>
            <a:miter/>
          </a:ln>
          <a:effectLst>
            <a:outerShdw blurRad="16510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10800000">
            <a:off x="6824809" y="1813761"/>
            <a:ext cx="3391250" cy="523375"/>
          </a:xfrm>
          <a:prstGeom prst="round2SameRect">
            <a:avLst>
              <a:gd name="adj1" fmla="val 50000"/>
              <a:gd name="adj2" fmla="val 0"/>
            </a:avLst>
          </a:prstGeom>
          <a:gradFill>
            <a:gsLst>
              <a:gs pos="0">
                <a:schemeClr val="accent1"/>
              </a:gs>
              <a:gs pos="100000">
                <a:schemeClr val="accent1">
                  <a:lumMod val="60000"/>
                  <a:lumOff val="40000"/>
                </a:schemeClr>
              </a:gs>
            </a:gsLst>
            <a:lin ang="54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5400000">
            <a:off x="8135424" y="2006017"/>
            <a:ext cx="770021" cy="770021"/>
          </a:xfrm>
          <a:prstGeom prst="ellipse">
            <a:avLst/>
          </a:prstGeom>
          <a:gradFill>
            <a:gsLst>
              <a:gs pos="0">
                <a:schemeClr val="accent1"/>
              </a:gs>
              <a:gs pos="100000">
                <a:schemeClr val="accent1">
                  <a:lumMod val="60000"/>
                  <a:lumOff val="40000"/>
                </a:schemeClr>
              </a:gs>
            </a:gsLst>
            <a:lin ang="5400000" scaled="0"/>
          </a:gradFill>
          <a:ln w="190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1963241" y="3001756"/>
            <a:ext cx="3391250" cy="2610852"/>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便携式血凝仪在不同的环境温度和湿度条件下，其检测性能可能会受到影响，导致检测结果不稳定。在高温高湿的环境中，仪器内部的电子元件可能会受潮损坏，或者其性能参数发生漂移，使得检测结果出现波动。例如在南方的夏季，一些基层医院没有良好的温控和除湿设备，血凝仪在这种环境下使用，检测结果的重复性较差，给临床诊断带来困扰。</a:t>
            </a:r>
            <a:endParaRPr kumimoji="1" lang="zh-CN" altLang="en-US"/>
          </a:p>
        </p:txBody>
      </p:sp>
      <p:sp>
        <p:nvSpPr>
          <p:cNvPr id="13" name="标题 1"/>
          <p:cNvSpPr txBox="1"/>
          <p:nvPr/>
        </p:nvSpPr>
        <p:spPr>
          <a:xfrm>
            <a:off x="6824809" y="3001756"/>
            <a:ext cx="3391250" cy="2610852"/>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仪器的电池续航能力也会影响其稳定性。如果电池电量不足，可能导致仪器工作电压不稳定，影响检测过程中信号的采集和处理，进而影响检测结果。在一些紧急救援场景中，若血凝仪在检测过程中因电池电量耗尽而中断，不仅无法及时得到检测结果，还可能损坏仪器，延误患者救治。</a:t>
            </a:r>
            <a:endParaRPr kumimoji="1" lang="zh-CN" altLang="en-US"/>
          </a:p>
        </p:txBody>
      </p:sp>
      <p:sp>
        <p:nvSpPr>
          <p:cNvPr id="14" name="标题 1"/>
          <p:cNvSpPr txBox="1"/>
          <p:nvPr/>
        </p:nvSpPr>
        <p:spPr>
          <a:xfrm>
            <a:off x="3243510" y="2151274"/>
            <a:ext cx="830711" cy="456113"/>
          </a:xfrm>
          <a:prstGeom prst="rect">
            <a:avLst/>
          </a:prstGeom>
          <a:noFill/>
          <a:ln>
            <a:noFill/>
          </a:ln>
        </p:spPr>
        <p:txBody>
          <a:bodyPr vert="horz" wrap="square" lIns="91440" tIns="45720" rIns="91440" bIns="45720" rtlCol="0" anchor="t"/>
          <a:lstStyle/>
          <a:p>
            <a:pPr algn="ctr">
              <a:lnSpc>
                <a:spcPct val="110000"/>
              </a:lnSpc>
            </a:pPr>
            <a:r>
              <a:rPr kumimoji="1" lang="en-US" altLang="zh-CN" sz="2800">
                <a:ln w="12700">
                  <a:noFill/>
                </a:ln>
                <a:solidFill>
                  <a:srgbClr val="FFFFFF">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01</a:t>
            </a:r>
            <a:endParaRPr kumimoji="1" lang="zh-CN" altLang="en-US"/>
          </a:p>
        </p:txBody>
      </p:sp>
      <p:sp>
        <p:nvSpPr>
          <p:cNvPr id="15" name="标题 1"/>
          <p:cNvSpPr txBox="1"/>
          <p:nvPr/>
        </p:nvSpPr>
        <p:spPr>
          <a:xfrm>
            <a:off x="8102662" y="2151274"/>
            <a:ext cx="830711" cy="456113"/>
          </a:xfrm>
          <a:prstGeom prst="rect">
            <a:avLst/>
          </a:prstGeom>
          <a:noFill/>
          <a:ln>
            <a:noFill/>
          </a:ln>
        </p:spPr>
        <p:txBody>
          <a:bodyPr vert="horz" wrap="square" lIns="91440" tIns="45720" rIns="91440" bIns="45720" rtlCol="0" anchor="t"/>
          <a:lstStyle/>
          <a:p>
            <a:pPr algn="ctr">
              <a:lnSpc>
                <a:spcPct val="110000"/>
              </a:lnSpc>
            </a:pPr>
            <a:r>
              <a:rPr kumimoji="1" lang="en-US" altLang="zh-CN" sz="2800">
                <a:ln w="12700">
                  <a:noFill/>
                </a:ln>
                <a:solidFill>
                  <a:srgbClr val="FFFFFF">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02</a:t>
            </a:r>
            <a:endParaRPr kumimoji="1" lang="zh-CN" altLang="en-US"/>
          </a:p>
        </p:txBody>
      </p:sp>
      <p:sp>
        <p:nvSpPr>
          <p:cNvPr id="16"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nSpc>
                <a:spcPct val="110000"/>
              </a:lnSpc>
            </a:pPr>
            <a:r>
              <a:rPr kumimoji="1" lang="en-US" altLang="zh-CN" sz="2400" dirty="0" err="1">
                <a:ln w="12700">
                  <a:noFill/>
                </a:ln>
                <a:solidFill>
                  <a:srgbClr val="000000">
                    <a:alpha val="100000"/>
                  </a:srgbClr>
                </a:solidFill>
                <a:latin typeface="华光粗黑_CNKI" panose="02000500000000000000" pitchFamily="2" charset="-122"/>
                <a:ea typeface="华光粗黑_CNKI" panose="02000500000000000000" pitchFamily="2" charset="-122"/>
              </a:rPr>
              <a:t>3.2 稳定性问题</a:t>
            </a:r>
            <a:endPar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endParaRPr>
          </a:p>
        </p:txBody>
      </p:sp>
      <p:pic>
        <p:nvPicPr>
          <p:cNvPr id="28" name="图片 27"/>
          <p:cNvPicPr>
            <a:picLocks noChangeAspect="1"/>
          </p:cNvPicPr>
          <p:nvPr/>
        </p:nvPicPr>
        <p:blipFill>
          <a:blip r:embed="rId1"/>
          <a:stretch>
            <a:fillRect/>
          </a:stretch>
        </p:blipFill>
        <p:spPr>
          <a:xfrm>
            <a:off x="10067925" y="476250"/>
            <a:ext cx="1500505" cy="367030"/>
          </a:xfrm>
          <a:prstGeom prst="rect">
            <a:avLst/>
          </a:prstGeom>
        </p:spPr>
      </p:pic>
      <p:sp>
        <p:nvSpPr>
          <p:cNvPr id="2"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custDataLst>
              <p:tags r:id="rId1"/>
            </p:custDataLst>
          </p:nvPr>
        </p:nvSpPr>
        <p:spPr>
          <a:xfrm>
            <a:off x="753919" y="1635375"/>
            <a:ext cx="5248864" cy="3747113"/>
          </a:xfrm>
          <a:prstGeom prst="roundRect">
            <a:avLst>
              <a:gd name="adj" fmla="val 2814"/>
            </a:avLst>
          </a:prstGeom>
          <a:solidFill>
            <a:schemeClr val="bg1"/>
          </a:solidFill>
          <a:ln w="3175" cap="sq">
            <a:gradFill>
              <a:gsLst>
                <a:gs pos="0">
                  <a:schemeClr val="accent1">
                    <a:alpha val="0"/>
                  </a:schemeClr>
                </a:gs>
                <a:gs pos="100000">
                  <a:schemeClr val="accent1">
                    <a:alpha val="45000"/>
                  </a:schemeClr>
                </a:gs>
              </a:gsLst>
              <a:lin ang="13500000" scaled="0"/>
            </a:gradFill>
            <a:miter/>
          </a:ln>
          <a:effectLst>
            <a:outerShdw blurRad="152400" dist="38100" dir="2700000" algn="tl" rotWithShape="0">
              <a:schemeClr val="accent2">
                <a:lumMod val="50000"/>
                <a:alpha val="19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custDataLst>
              <p:tags r:id="rId2"/>
            </p:custDataLst>
          </p:nvPr>
        </p:nvSpPr>
        <p:spPr>
          <a:xfrm>
            <a:off x="2453691" y="1953805"/>
            <a:ext cx="1849321" cy="425223"/>
          </a:xfrm>
          <a:prstGeom prst="roundRect">
            <a:avLst>
              <a:gd name="adj" fmla="val 50000"/>
            </a:avLst>
          </a:prstGeom>
          <a:solidFill>
            <a:schemeClr val="accent1"/>
          </a:solidFill>
          <a:ln w="12700" cap="sq">
            <a:noFill/>
            <a:miter/>
          </a:ln>
          <a:effectLst>
            <a:outerShdw blurRad="254000" dist="63500" dir="2700000" algn="tl"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custDataLst>
              <p:tags r:id="rId3"/>
            </p:custDataLst>
          </p:nvPr>
        </p:nvSpPr>
        <p:spPr>
          <a:xfrm>
            <a:off x="882074" y="2796856"/>
            <a:ext cx="4987636" cy="2425770"/>
          </a:xfrm>
          <a:prstGeom prst="rect">
            <a:avLst/>
          </a:prstGeom>
          <a:noFill/>
          <a:ln>
            <a:noFill/>
          </a:ln>
        </p:spPr>
        <p:txBody>
          <a:bodyPr vert="horz" wrap="square" lIns="0" tIns="0" rIns="0" bIns="0" rtlCol="0" anchor="t"/>
          <a:lstStyle/>
          <a:p>
            <a:pPr algn="ctr">
              <a:lnSpc>
                <a:spcPct val="150000"/>
              </a:lnSpc>
            </a:pPr>
            <a:r>
              <a:rPr kumimoji="1" lang="en-US" altLang="zh-CN" sz="1400" dirty="0">
                <a:ln w="12700">
                  <a:noFill/>
                </a:ln>
                <a:solidFill>
                  <a:srgbClr val="3A3A3A">
                    <a:alpha val="100000"/>
                  </a:srgbClr>
                </a:solidFill>
                <a:latin typeface="Source Han Sans CN Normal" panose="020B0400000000000000" charset="-122"/>
                <a:ea typeface="Source Han Sans CN Normal" panose="020B0400000000000000" charset="-122"/>
                <a:cs typeface="Source Han Sans CN Normal" panose="020B0400000000000000" charset="-122"/>
              </a:rPr>
              <a:t>部分便携式血凝仪的操作界面设计复杂，对于非专业医护人员或患者来说，操作难度较大。例如一些仪器的菜单选项繁多，功能设置不直观，在进行检测时，需要经过多个步骤才能完成操作，容易出现误操作。在家庭自我检测场景中，患者可能因为操作不当而无法获得准确的检测结果，或者对仪器产生抵触情绪，影响疾病的自我监测和管理</a:t>
            </a:r>
            <a:endParaRPr kumimoji="1" lang="zh-CN" altLang="en-US" dirty="0"/>
          </a:p>
        </p:txBody>
      </p:sp>
      <p:sp>
        <p:nvSpPr>
          <p:cNvPr id="8" name="标题 1"/>
          <p:cNvSpPr txBox="1"/>
          <p:nvPr>
            <p:custDataLst>
              <p:tags r:id="rId4"/>
            </p:custDataLst>
          </p:nvPr>
        </p:nvSpPr>
        <p:spPr>
          <a:xfrm>
            <a:off x="2388336" y="1951851"/>
            <a:ext cx="1980030" cy="425223"/>
          </a:xfrm>
          <a:prstGeom prst="rect">
            <a:avLst/>
          </a:prstGeom>
          <a:noFill/>
          <a:ln>
            <a:noFill/>
          </a:ln>
        </p:spPr>
        <p:txBody>
          <a:bodyPr vert="horz" wrap="square" lIns="0" tIns="0" rIns="0" bIns="0" rtlCol="0" anchor="ctr"/>
          <a:lstStyle/>
          <a:p>
            <a:pPr algn="ctr">
              <a:lnSpc>
                <a:spcPct val="100000"/>
              </a:lnSpc>
            </a:pPr>
            <a:r>
              <a:rPr kumimoji="1" lang="en-US" altLang="zh-CN" sz="1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cxnSp>
        <p:nvCxnSpPr>
          <p:cNvPr id="9" name="标题 1"/>
          <p:cNvCxnSpPr/>
          <p:nvPr>
            <p:custDataLst>
              <p:tags r:id="rId5"/>
            </p:custDataLst>
          </p:nvPr>
        </p:nvCxnSpPr>
        <p:spPr>
          <a:xfrm>
            <a:off x="3056883" y="2631121"/>
            <a:ext cx="642937" cy="0"/>
          </a:xfrm>
          <a:prstGeom prst="line">
            <a:avLst/>
          </a:prstGeom>
          <a:noFill/>
          <a:ln w="6350" cap="rnd">
            <a:solidFill>
              <a:schemeClr val="accent1"/>
            </a:solidFill>
            <a:miter/>
          </a:ln>
        </p:spPr>
      </p:cxnSp>
      <p:sp>
        <p:nvSpPr>
          <p:cNvPr id="10" name="标题 1"/>
          <p:cNvSpPr txBox="1"/>
          <p:nvPr>
            <p:custDataLst>
              <p:tags r:id="rId6"/>
            </p:custDataLst>
          </p:nvPr>
        </p:nvSpPr>
        <p:spPr>
          <a:xfrm>
            <a:off x="6189519" y="1635375"/>
            <a:ext cx="5248864" cy="3747113"/>
          </a:xfrm>
          <a:prstGeom prst="roundRect">
            <a:avLst>
              <a:gd name="adj" fmla="val 2814"/>
            </a:avLst>
          </a:prstGeom>
          <a:solidFill>
            <a:schemeClr val="bg1"/>
          </a:solidFill>
          <a:ln w="3175" cap="sq">
            <a:gradFill>
              <a:gsLst>
                <a:gs pos="0">
                  <a:schemeClr val="accent1">
                    <a:alpha val="0"/>
                  </a:schemeClr>
                </a:gs>
                <a:gs pos="100000">
                  <a:schemeClr val="accent1">
                    <a:alpha val="45000"/>
                  </a:schemeClr>
                </a:gs>
              </a:gsLst>
              <a:lin ang="13500000" scaled="0"/>
            </a:gradFill>
            <a:miter/>
          </a:ln>
          <a:effectLst>
            <a:outerShdw blurRad="152400" dist="38100" dir="2700000" algn="tl" rotWithShape="0">
              <a:schemeClr val="accent2">
                <a:lumMod val="50000"/>
                <a:alpha val="19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custDataLst>
              <p:tags r:id="rId7"/>
            </p:custDataLst>
          </p:nvPr>
        </p:nvSpPr>
        <p:spPr>
          <a:xfrm>
            <a:off x="7889291" y="1953805"/>
            <a:ext cx="1849321" cy="425223"/>
          </a:xfrm>
          <a:prstGeom prst="roundRect">
            <a:avLst>
              <a:gd name="adj" fmla="val 50000"/>
            </a:avLst>
          </a:prstGeom>
          <a:solidFill>
            <a:schemeClr val="accent1"/>
          </a:solidFill>
          <a:ln w="12700" cap="sq">
            <a:noFill/>
            <a:miter/>
          </a:ln>
          <a:effectLst>
            <a:outerShdw blurRad="254000" dist="63500" dir="2700000" algn="tl"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custDataLst>
              <p:tags r:id="rId8"/>
            </p:custDataLst>
          </p:nvPr>
        </p:nvSpPr>
        <p:spPr>
          <a:xfrm>
            <a:off x="7823936" y="1951851"/>
            <a:ext cx="1980030" cy="425223"/>
          </a:xfrm>
          <a:prstGeom prst="rect">
            <a:avLst/>
          </a:prstGeom>
          <a:noFill/>
          <a:ln>
            <a:noFill/>
          </a:ln>
        </p:spPr>
        <p:txBody>
          <a:bodyPr vert="horz" wrap="square" lIns="0" tIns="0" rIns="0" bIns="0" rtlCol="0" anchor="ctr"/>
          <a:lstStyle/>
          <a:p>
            <a:pPr algn="ctr">
              <a:lnSpc>
                <a:spcPct val="100000"/>
              </a:lnSpc>
            </a:pPr>
            <a:r>
              <a:rPr kumimoji="1" lang="en-US" altLang="zh-CN" sz="18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cxnSp>
        <p:nvCxnSpPr>
          <p:cNvPr id="13" name="标题 1"/>
          <p:cNvCxnSpPr/>
          <p:nvPr>
            <p:custDataLst>
              <p:tags r:id="rId9"/>
            </p:custDataLst>
          </p:nvPr>
        </p:nvCxnSpPr>
        <p:spPr>
          <a:xfrm>
            <a:off x="8492483" y="2631121"/>
            <a:ext cx="642937" cy="0"/>
          </a:xfrm>
          <a:prstGeom prst="line">
            <a:avLst/>
          </a:prstGeom>
          <a:noFill/>
          <a:ln w="6350" cap="rnd">
            <a:solidFill>
              <a:schemeClr val="accent1"/>
            </a:solidFill>
            <a:miter/>
          </a:ln>
        </p:spPr>
      </p:cxnSp>
      <p:sp>
        <p:nvSpPr>
          <p:cNvPr id="14" name="标题 1"/>
          <p:cNvSpPr txBox="1"/>
          <p:nvPr>
            <p:custDataLst>
              <p:tags r:id="rId10"/>
            </p:custDataLst>
          </p:nvPr>
        </p:nvSpPr>
        <p:spPr>
          <a:xfrm>
            <a:off x="6317674" y="2796856"/>
            <a:ext cx="4987636" cy="2425770"/>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3A3A3A">
                    <a:alpha val="100000"/>
                  </a:srgbClr>
                </a:solidFill>
                <a:latin typeface="Source Han Sans CN Normal" panose="020B0400000000000000" charset="-122"/>
                <a:ea typeface="Source Han Sans CN Normal" panose="020B0400000000000000" charset="-122"/>
                <a:cs typeface="Source Han Sans CN Normal" panose="020B0400000000000000" charset="-122"/>
              </a:rPr>
              <a:t>仪器配套的检测试剂保存和使用要求较高，也给操作带来不便。一些试剂需要低温保存，且开封后有严格的使用期限，在实际使用过程中，如果不能满足试剂的保存条件，或者超过使用期限使用，会影响检测结果的准确性。比如在一些偏远地区的医疗机构，由于缺乏完善的冷链保存设备，试剂的保存条件难以保证，给临床检测带来困难</a:t>
            </a:r>
            <a:endParaRPr kumimoji="1" lang="zh-CN" altLang="en-US"/>
          </a:p>
        </p:txBody>
      </p:sp>
      <p:sp>
        <p:nvSpPr>
          <p:cNvPr id="15"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nSpc>
                <a:spcPct val="110000"/>
              </a:lnSpc>
            </a:pPr>
            <a:r>
              <a:rPr kumimoji="1" lang="en-US" altLang="zh-CN" sz="2400" dirty="0" err="1">
                <a:ln w="12700">
                  <a:noFill/>
                </a:ln>
                <a:solidFill>
                  <a:srgbClr val="000000">
                    <a:alpha val="100000"/>
                  </a:srgbClr>
                </a:solidFill>
                <a:latin typeface="华光粗黑_CNKI" panose="02000500000000000000" pitchFamily="2" charset="-122"/>
                <a:ea typeface="华光粗黑_CNKI" panose="02000500000000000000" pitchFamily="2" charset="-122"/>
              </a:rPr>
              <a:t>3.3 操作便捷性问题</a:t>
            </a:r>
            <a:endPar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endParaRPr>
          </a:p>
        </p:txBody>
      </p:sp>
      <p:pic>
        <p:nvPicPr>
          <p:cNvPr id="28" name="图片 27"/>
          <p:cNvPicPr>
            <a:picLocks noChangeAspect="1"/>
          </p:cNvPicPr>
          <p:nvPr/>
        </p:nvPicPr>
        <p:blipFill>
          <a:blip r:embed="rId11"/>
          <a:stretch>
            <a:fillRect/>
          </a:stretch>
        </p:blipFill>
        <p:spPr>
          <a:xfrm>
            <a:off x="10067925" y="476250"/>
            <a:ext cx="1500505" cy="367030"/>
          </a:xfrm>
          <a:prstGeom prst="rect">
            <a:avLst/>
          </a:prstGeom>
        </p:spPr>
      </p:pic>
      <p:sp>
        <p:nvSpPr>
          <p:cNvPr id="2"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标题 1"/>
          <p:cNvSpPr txBox="1"/>
          <p:nvPr/>
        </p:nvSpPr>
        <p:spPr>
          <a:xfrm>
            <a:off x="1991995" y="1484630"/>
            <a:ext cx="7988935" cy="2538095"/>
          </a:xfrm>
          <a:prstGeom prst="rect">
            <a:avLst/>
          </a:prstGeom>
          <a:noFill/>
          <a:ln>
            <a:noFill/>
          </a:ln>
        </p:spPr>
        <p:txBody>
          <a:bodyPr vert="horz" wrap="square" lIns="0" tIns="0" rIns="0" bIns="0" rtlCol="0" anchor="ctr"/>
          <a:lstStyle/>
          <a:p>
            <a:pPr algn="l">
              <a:lnSpc>
                <a:spcPct val="130000"/>
              </a:lnSpc>
            </a:pPr>
            <a:r>
              <a:rPr kumimoji="1" lang="en-US" altLang="zh-CN" sz="4800"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sym typeface="+mn-ea"/>
              </a:rPr>
              <a:t>04</a:t>
            </a:r>
            <a:endParaRPr kumimoji="1" lang="zh-CN" altLang="en-US" sz="4800" dirty="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lnSpc>
                <a:spcPct val="130000"/>
              </a:lnSpc>
            </a:pPr>
            <a:r>
              <a:rPr kumimoji="1" lang="en-US" altLang="zh-CN" sz="3600" dirty="0" err="1">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sym typeface="+mn-ea"/>
              </a:rPr>
              <a:t>I</a:t>
            </a:r>
            <a:r>
              <a:rPr kumimoji="1" lang="en-US" altLang="zh-CN" sz="3600"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sym typeface="+mn-ea"/>
              </a:rPr>
              <a:t>/</a:t>
            </a:r>
            <a:r>
              <a:rPr kumimoji="1" lang="en-US" altLang="zh-CN" sz="3600" dirty="0" err="1">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sym typeface="+mn-ea"/>
              </a:rPr>
              <a:t>O接口及EMC解决方案</a:t>
            </a:r>
            <a:endParaRPr kumimoji="1" lang="en-US" altLang="zh-CN" sz="3600" dirty="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4" name="标题 1"/>
          <p:cNvSpPr txBox="1"/>
          <p:nvPr/>
        </p:nvSpPr>
        <p:spPr>
          <a:xfrm>
            <a:off x="10782136" y="704074"/>
            <a:ext cx="736764" cy="180000"/>
          </a:xfrm>
          <a:custGeom>
            <a:avLst/>
            <a:gdLst>
              <a:gd name="connsiteX0" fmla="*/ 646764 w 736764"/>
              <a:gd name="connsiteY0" fmla="*/ 0 h 180000"/>
              <a:gd name="connsiteX1" fmla="*/ 736764 w 736764"/>
              <a:gd name="connsiteY1" fmla="*/ 90000 h 180000"/>
              <a:gd name="connsiteX2" fmla="*/ 646764 w 736764"/>
              <a:gd name="connsiteY2" fmla="*/ 180000 h 180000"/>
              <a:gd name="connsiteX3" fmla="*/ 556764 w 736764"/>
              <a:gd name="connsiteY3" fmla="*/ 90000 h 180000"/>
              <a:gd name="connsiteX4" fmla="*/ 646764 w 736764"/>
              <a:gd name="connsiteY4" fmla="*/ 0 h 180000"/>
              <a:gd name="connsiteX5" fmla="*/ 368382 w 736764"/>
              <a:gd name="connsiteY5" fmla="*/ 0 h 180000"/>
              <a:gd name="connsiteX6" fmla="*/ 458382 w 736764"/>
              <a:gd name="connsiteY6" fmla="*/ 90000 h 180000"/>
              <a:gd name="connsiteX7" fmla="*/ 368382 w 736764"/>
              <a:gd name="connsiteY7" fmla="*/ 180000 h 180000"/>
              <a:gd name="connsiteX8" fmla="*/ 278382 w 736764"/>
              <a:gd name="connsiteY8" fmla="*/ 90000 h 180000"/>
              <a:gd name="connsiteX9" fmla="*/ 368382 w 736764"/>
              <a:gd name="connsiteY9" fmla="*/ 0 h 180000"/>
              <a:gd name="connsiteX10" fmla="*/ 90000 w 736764"/>
              <a:gd name="connsiteY10" fmla="*/ 0 h 180000"/>
              <a:gd name="connsiteX11" fmla="*/ 180000 w 736764"/>
              <a:gd name="connsiteY11" fmla="*/ 90000 h 180000"/>
              <a:gd name="connsiteX12" fmla="*/ 90000 w 736764"/>
              <a:gd name="connsiteY12" fmla="*/ 180000 h 180000"/>
              <a:gd name="connsiteX13" fmla="*/ 0 w 736764"/>
              <a:gd name="connsiteY13" fmla="*/ 90000 h 180000"/>
              <a:gd name="connsiteX14" fmla="*/ 90000 w 736764"/>
              <a:gd name="connsiteY14" fmla="*/ 0 h 180000"/>
            </a:gdLst>
            <a:ahLst/>
            <a:cxnLst/>
            <a:rect l="l" t="t" r="r" b="b"/>
            <a:pathLst>
              <a:path w="736764" h="180000">
                <a:moveTo>
                  <a:pt x="646764" y="0"/>
                </a:moveTo>
                <a:cubicBezTo>
                  <a:pt x="696470" y="0"/>
                  <a:pt x="736764" y="40294"/>
                  <a:pt x="736764" y="90000"/>
                </a:cubicBezTo>
                <a:cubicBezTo>
                  <a:pt x="736764" y="139706"/>
                  <a:pt x="696470" y="180000"/>
                  <a:pt x="646764" y="180000"/>
                </a:cubicBezTo>
                <a:cubicBezTo>
                  <a:pt x="597058" y="180000"/>
                  <a:pt x="556764" y="139706"/>
                  <a:pt x="556764" y="90000"/>
                </a:cubicBezTo>
                <a:cubicBezTo>
                  <a:pt x="556764" y="40294"/>
                  <a:pt x="597058" y="0"/>
                  <a:pt x="646764" y="0"/>
                </a:cubicBezTo>
                <a:close/>
                <a:moveTo>
                  <a:pt x="368382" y="0"/>
                </a:moveTo>
                <a:cubicBezTo>
                  <a:pt x="418088" y="0"/>
                  <a:pt x="458382" y="40294"/>
                  <a:pt x="458382" y="90000"/>
                </a:cubicBezTo>
                <a:cubicBezTo>
                  <a:pt x="458382" y="139706"/>
                  <a:pt x="418088" y="180000"/>
                  <a:pt x="368382" y="180000"/>
                </a:cubicBezTo>
                <a:cubicBezTo>
                  <a:pt x="318676" y="180000"/>
                  <a:pt x="278382" y="139706"/>
                  <a:pt x="278382" y="90000"/>
                </a:cubicBezTo>
                <a:cubicBezTo>
                  <a:pt x="278382" y="40294"/>
                  <a:pt x="318676" y="0"/>
                  <a:pt x="368382" y="0"/>
                </a:cubicBezTo>
                <a:close/>
                <a:moveTo>
                  <a:pt x="90000" y="0"/>
                </a:moveTo>
                <a:cubicBezTo>
                  <a:pt x="139706" y="0"/>
                  <a:pt x="180000" y="40294"/>
                  <a:pt x="180000" y="90000"/>
                </a:cubicBezTo>
                <a:cubicBezTo>
                  <a:pt x="180000" y="139706"/>
                  <a:pt x="139706" y="180000"/>
                  <a:pt x="90000" y="180000"/>
                </a:cubicBezTo>
                <a:cubicBezTo>
                  <a:pt x="40294" y="180000"/>
                  <a:pt x="0" y="139706"/>
                  <a:pt x="0" y="90000"/>
                </a:cubicBezTo>
                <a:cubicBezTo>
                  <a:pt x="0" y="40294"/>
                  <a:pt x="40294" y="0"/>
                  <a:pt x="90000" y="0"/>
                </a:cubicBezTo>
                <a:close/>
              </a:path>
            </a:pathLst>
          </a:custGeom>
          <a:gradFill>
            <a:gsLst>
              <a:gs pos="1000">
                <a:schemeClr val="bg1">
                  <a:alpha val="0"/>
                </a:schemeClr>
              </a:gs>
              <a:gs pos="100000">
                <a:schemeClr val="bg1"/>
              </a:gs>
            </a:gsLst>
            <a:lin ang="108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31" name="图片 30"/>
          <p:cNvPicPr>
            <a:picLocks noChangeAspect="1"/>
          </p:cNvPicPr>
          <p:nvPr/>
        </p:nvPicPr>
        <p:blipFill>
          <a:blip r:embed="rId1"/>
          <a:stretch>
            <a:fillRect/>
          </a:stretch>
        </p:blipFill>
        <p:spPr>
          <a:xfrm>
            <a:off x="984885" y="764540"/>
            <a:ext cx="2087880" cy="510540"/>
          </a:xfrm>
          <a:prstGeom prst="rect">
            <a:avLst/>
          </a:prstGeom>
        </p:spPr>
      </p:pic>
      <p:sp>
        <p:nvSpPr>
          <p:cNvPr id="15"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47750" y="1258939"/>
            <a:ext cx="9704070" cy="338554"/>
          </a:xfrm>
          <a:prstGeom prst="rect">
            <a:avLst/>
          </a:prstGeom>
        </p:spPr>
        <p:txBody>
          <a:bodyPr wrap="square">
            <a:spAutoFit/>
          </a:bodyPr>
          <a:lstStyle/>
          <a:p>
            <a:r>
              <a:rPr kumimoji="1" lang="en-US" altLang="zh-CN" sz="1600" b="1" dirty="0">
                <a:ln w="12700">
                  <a:noFill/>
                </a:ln>
                <a:solidFill>
                  <a:srgbClr val="0563C1">
                    <a:alpha val="100000"/>
                  </a:srgbClr>
                </a:solidFill>
                <a:latin typeface="宋体" panose="02010600030101010101" pitchFamily="2" charset="-122"/>
                <a:ea typeface="宋体" panose="02010600030101010101" pitchFamily="2" charset="-122"/>
              </a:rPr>
              <a:t>DC 电源接口</a:t>
            </a:r>
            <a:r>
              <a:rPr kumimoji="1" lang="en-US" altLang="zh-CN" sz="1600" b="0" i="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用于连接外部5V直流输入电源适配器</a:t>
            </a:r>
            <a:endParaRPr kumimoji="1" lang="en-US" altLang="zh-CN" sz="1600" b="0" i="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7" name="表格 6"/>
          <p:cNvGraphicFramePr>
            <a:graphicFrameLocks noGrp="1"/>
          </p:cNvGraphicFramePr>
          <p:nvPr>
            <p:custDataLst>
              <p:tags r:id="rId1"/>
            </p:custDataLst>
          </p:nvPr>
        </p:nvGraphicFramePr>
        <p:xfrm>
          <a:off x="852170" y="4817745"/>
          <a:ext cx="10095230" cy="1504315"/>
        </p:xfrm>
        <a:graphic>
          <a:graphicData uri="http://schemas.openxmlformats.org/drawingml/2006/table">
            <a:tbl>
              <a:tblPr firstRow="1" bandRow="1">
                <a:tableStyleId>{5C22544A-7EE6-4342-B048-85BDC9FD1C3A}</a:tableStyleId>
              </a:tblPr>
              <a:tblGrid>
                <a:gridCol w="1884680"/>
                <a:gridCol w="1885315"/>
                <a:gridCol w="1373505"/>
                <a:gridCol w="3212465"/>
                <a:gridCol w="1739265"/>
              </a:tblGrid>
              <a:tr h="365760">
                <a:tc>
                  <a:txBody>
                    <a:bodyPr/>
                    <a:lstStyle/>
                    <a:p>
                      <a:pPr algn="ctr"/>
                      <a:r>
                        <a:rPr lang="zh-CN" altLang="en-US" sz="1200" dirty="0">
                          <a:solidFill>
                            <a:schemeClr val="tx1"/>
                          </a:solidFill>
                        </a:rPr>
                        <a:t>型号</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器件类型</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使用位置</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作用</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封装</a:t>
                      </a:r>
                      <a:endParaRPr lang="zh-CN" altLang="en-US" sz="1200" dirty="0">
                        <a:solidFill>
                          <a:schemeClr val="tx1"/>
                        </a:solidFill>
                      </a:endParaRPr>
                    </a:p>
                  </a:txBody>
                  <a:tcPr anchor="ctr">
                    <a:noFill/>
                  </a:tcPr>
                </a:tc>
              </a:tr>
              <a:tr h="356870">
                <a:tc>
                  <a:txBody>
                    <a:bodyPr/>
                    <a:lstStyle/>
                    <a:p>
                      <a:pPr algn="ctr"/>
                      <a:r>
                        <a:rPr lang="en-US" sz="1200" dirty="0">
                          <a:solidFill>
                            <a:schemeClr val="tx1"/>
                          </a:solidFill>
                        </a:rPr>
                        <a:t>3R090L</a:t>
                      </a:r>
                      <a:endParaRPr lang="en-US" sz="1200" dirty="0">
                        <a:solidFill>
                          <a:schemeClr val="tx1"/>
                        </a:solidFill>
                      </a:endParaRPr>
                    </a:p>
                  </a:txBody>
                  <a:tcPr anchor="ctr">
                    <a:noFill/>
                  </a:tcPr>
                </a:tc>
                <a:tc>
                  <a:txBody>
                    <a:bodyPr/>
                    <a:lstStyle/>
                    <a:p>
                      <a:pPr algn="ctr"/>
                      <a:r>
                        <a:rPr lang="en-US" sz="1200" dirty="0">
                          <a:solidFill>
                            <a:schemeClr val="tx1"/>
                          </a:solidFill>
                        </a:rPr>
                        <a:t>GDT</a:t>
                      </a:r>
                      <a:endParaRPr lang="en-US" sz="1200" dirty="0">
                        <a:solidFill>
                          <a:schemeClr val="tx1"/>
                        </a:solidFill>
                      </a:endParaRPr>
                    </a:p>
                  </a:txBody>
                  <a:tcPr anchor="ctr">
                    <a:noFill/>
                  </a:tcPr>
                </a:tc>
                <a:tc>
                  <a:txBody>
                    <a:bodyPr/>
                    <a:lstStyle/>
                    <a:p>
                      <a:pPr algn="ctr"/>
                      <a:r>
                        <a:rPr lang="zh-CN" altLang="en-US" sz="1200" dirty="0">
                          <a:solidFill>
                            <a:schemeClr val="tx1"/>
                          </a:solidFill>
                        </a:rPr>
                        <a:t>电源接口</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浪涌，防雷（户外产品，关注续流问题）</a:t>
                      </a:r>
                      <a:endParaRPr lang="zh-CN" altLang="en-US" sz="1200" dirty="0">
                        <a:solidFill>
                          <a:schemeClr val="tx1"/>
                        </a:solidFill>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3RXXXL</a:t>
                      </a:r>
                      <a:endParaRPr lang="en-US" sz="1200" dirty="0">
                        <a:solidFill>
                          <a:schemeClr val="tx1"/>
                        </a:solidFill>
                        <a:cs typeface="+mn-ea"/>
                      </a:endParaRPr>
                    </a:p>
                  </a:txBody>
                  <a:tcPr anchor="ctr">
                    <a:noFill/>
                  </a:tcPr>
                </a:tc>
              </a:tr>
              <a:tr h="391160">
                <a:tc>
                  <a:txBody>
                    <a:bodyPr/>
                    <a:lstStyle/>
                    <a:p>
                      <a:pPr algn="ctr"/>
                      <a:r>
                        <a:rPr lang="en-US" sz="1200" dirty="0">
                          <a:solidFill>
                            <a:schemeClr val="tx1"/>
                          </a:solidFill>
                        </a:rPr>
                        <a:t>SMBJ6.5CA</a:t>
                      </a:r>
                      <a:endParaRPr lang="en-US" sz="1200" dirty="0">
                        <a:solidFill>
                          <a:schemeClr val="tx1"/>
                        </a:solidFill>
                      </a:endParaRPr>
                    </a:p>
                  </a:txBody>
                  <a:tcPr anchor="ctr">
                    <a:noFill/>
                  </a:tcPr>
                </a:tc>
                <a:tc>
                  <a:txBody>
                    <a:bodyPr/>
                    <a:lstStyle/>
                    <a:p>
                      <a:pPr algn="ctr"/>
                      <a:r>
                        <a:rPr lang="en-US" sz="1200" dirty="0">
                          <a:solidFill>
                            <a:schemeClr val="tx1"/>
                          </a:solidFill>
                        </a:rPr>
                        <a:t>TVS </a:t>
                      </a:r>
                      <a:r>
                        <a:rPr lang="zh-CN" altLang="en-US" sz="1200" dirty="0">
                          <a:solidFill>
                            <a:schemeClr val="tx1"/>
                          </a:solidFill>
                        </a:rPr>
                        <a:t>瞬态抑制二极管</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电源接口</a:t>
                      </a:r>
                      <a:endParaRPr lang="zh-CN" altLang="en-US" sz="1200" dirty="0">
                        <a:solidFill>
                          <a:schemeClr val="tx1"/>
                        </a:solidFill>
                      </a:endParaRPr>
                    </a:p>
                  </a:txBody>
                  <a:tcPr anchor="c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dirty="0">
                          <a:solidFill>
                            <a:schemeClr val="tx1"/>
                          </a:solidFill>
                        </a:rPr>
                        <a:t>浪涌、抛负载</a:t>
                      </a:r>
                      <a:endParaRPr lang="zh-CN" altLang="en-US" sz="1200" dirty="0">
                        <a:solidFill>
                          <a:schemeClr val="tx1"/>
                        </a:solidFill>
                      </a:endParaRPr>
                    </a:p>
                  </a:txBody>
                  <a:tcPr anchor="ctr">
                    <a:noFill/>
                  </a:tcPr>
                </a:tc>
                <a:tc>
                  <a:txBody>
                    <a:bodyPr/>
                    <a:lstStyle/>
                    <a:p>
                      <a:pPr algn="ctr"/>
                      <a:r>
                        <a:rPr lang="en-US" sz="1200" dirty="0">
                          <a:solidFill>
                            <a:schemeClr val="tx1"/>
                          </a:solidFill>
                        </a:rPr>
                        <a:t>SMB/Do-214AA </a:t>
                      </a:r>
                      <a:endParaRPr lang="en-US" altLang="en-US" sz="1200" dirty="0">
                        <a:solidFill>
                          <a:schemeClr val="tx1"/>
                        </a:solidFill>
                        <a:ea typeface="宋体" panose="02010600030101010101" pitchFamily="2" charset="-122"/>
                      </a:endParaRPr>
                    </a:p>
                  </a:txBody>
                  <a:tcPr anchor="ctr">
                    <a:noFill/>
                  </a:tcPr>
                </a:tc>
              </a:tr>
              <a:tr h="390525">
                <a:tc>
                  <a:txBody>
                    <a:bodyPr/>
                    <a:lstStyle/>
                    <a:p>
                      <a:pPr algn="ctr">
                        <a:buNone/>
                      </a:pPr>
                      <a:r>
                        <a:rPr lang="en-US" altLang="en-US" sz="1200" dirty="0">
                          <a:solidFill>
                            <a:schemeClr val="tx1"/>
                          </a:solidFill>
                        </a:rPr>
                        <a:t>CMZ7060A-701T</a:t>
                      </a:r>
                      <a:endParaRPr lang="en-US" altLang="en-US" sz="1200" dirty="0">
                        <a:solidFill>
                          <a:schemeClr val="tx1"/>
                        </a:solidFill>
                      </a:endParaRPr>
                    </a:p>
                  </a:txBody>
                  <a:tcPr anchor="ctr">
                    <a:noFill/>
                  </a:tcPr>
                </a:tc>
                <a:tc>
                  <a:txBody>
                    <a:bodyPr/>
                    <a:lstStyle/>
                    <a:p>
                      <a:pPr algn="ctr">
                        <a:buNone/>
                      </a:pPr>
                      <a:r>
                        <a:rPr lang="en-US" altLang="en-US" sz="1200" dirty="0">
                          <a:solidFill>
                            <a:schemeClr val="tx1"/>
                          </a:solidFill>
                        </a:rPr>
                        <a:t>EMI </a:t>
                      </a:r>
                      <a:r>
                        <a:rPr lang="zh-CN" altLang="en-US" sz="1200" dirty="0">
                          <a:solidFill>
                            <a:schemeClr val="tx1"/>
                          </a:solidFill>
                        </a:rPr>
                        <a:t>共模抑制器</a:t>
                      </a:r>
                      <a:endParaRPr lang="zh-CN" altLang="en-US" sz="1200" dirty="0">
                        <a:solidFill>
                          <a:schemeClr val="tx1"/>
                        </a:solidFill>
                      </a:endParaRPr>
                    </a:p>
                  </a:txBody>
                  <a:tcPr anchor="ctr">
                    <a:noFill/>
                  </a:tcPr>
                </a:tc>
                <a:tc>
                  <a:txBody>
                    <a:bodyPr/>
                    <a:lstStyle/>
                    <a:p>
                      <a:pPr algn="ctr">
                        <a:buNone/>
                      </a:pPr>
                      <a:r>
                        <a:rPr lang="zh-CN" altLang="en-US" sz="1200" dirty="0">
                          <a:solidFill>
                            <a:schemeClr val="tx1"/>
                          </a:solidFill>
                          <a:sym typeface="+mn-ea"/>
                        </a:rPr>
                        <a:t>电源接口</a:t>
                      </a:r>
                      <a:endParaRPr lang="zh-CN" altLang="en-US" sz="1200" dirty="0">
                        <a:solidFill>
                          <a:schemeClr val="tx1"/>
                        </a:solidFill>
                        <a:sym typeface="+mn-ea"/>
                      </a:endParaRPr>
                    </a:p>
                  </a:txBody>
                  <a:tcPr anchor="c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1200" dirty="0">
                          <a:solidFill>
                            <a:schemeClr val="tx1"/>
                          </a:solidFill>
                        </a:rPr>
                        <a:t>CE</a:t>
                      </a:r>
                      <a:r>
                        <a:rPr lang="zh-CN" altLang="en-US" sz="1200" dirty="0">
                          <a:solidFill>
                            <a:schemeClr val="tx1"/>
                          </a:solidFill>
                        </a:rPr>
                        <a:t>传导，共模抑制，电流更小，考虑小封装</a:t>
                      </a:r>
                      <a:endParaRPr lang="zh-CN" altLang="en-US" sz="1200" dirty="0">
                        <a:solidFill>
                          <a:schemeClr val="tx1"/>
                        </a:solidFill>
                      </a:endParaRPr>
                    </a:p>
                  </a:txBody>
                  <a:tcPr anchor="ctr">
                    <a:noFill/>
                  </a:tcPr>
                </a:tc>
                <a:tc>
                  <a:txBody>
                    <a:bodyPr/>
                    <a:lstStyle/>
                    <a:p>
                      <a:pPr algn="ctr">
                        <a:buNone/>
                      </a:pPr>
                      <a:r>
                        <a:rPr lang="en-US" altLang="zh-CN" sz="1200" dirty="0">
                          <a:solidFill>
                            <a:schemeClr val="tx1"/>
                          </a:solidFill>
                        </a:rPr>
                        <a:t>7060</a:t>
                      </a:r>
                      <a:endParaRPr lang="en-US" altLang="zh-CN" sz="1200" dirty="0">
                        <a:solidFill>
                          <a:schemeClr val="tx1"/>
                        </a:solidFill>
                      </a:endParaRPr>
                    </a:p>
                  </a:txBody>
                  <a:tcPr anchor="ctr">
                    <a:noFill/>
                  </a:tcPr>
                </a:tc>
              </a:tr>
            </a:tbl>
          </a:graphicData>
        </a:graphic>
      </p:graphicFrame>
      <p:pic>
        <p:nvPicPr>
          <p:cNvPr id="4" name="图片 3"/>
          <p:cNvPicPr>
            <a:picLocks noChangeAspect="1"/>
          </p:cNvPicPr>
          <p:nvPr/>
        </p:nvPicPr>
        <p:blipFill>
          <a:blip r:embed="rId2"/>
          <a:stretch>
            <a:fillRect/>
          </a:stretch>
        </p:blipFill>
        <p:spPr>
          <a:xfrm>
            <a:off x="1676917" y="1791271"/>
            <a:ext cx="8130886" cy="2832696"/>
          </a:xfrm>
          <a:prstGeom prst="rect">
            <a:avLst/>
          </a:prstGeom>
        </p:spPr>
      </p:pic>
      <p:sp>
        <p:nvSpPr>
          <p:cNvPr id="10"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nSpc>
                <a:spcPct val="110000"/>
              </a:lnSpc>
            </a:pPr>
            <a:r>
              <a:rPr kumimoji="1" lang="en-US" altLang="zh-CN" sz="2400" dirty="0">
                <a:ln w="12700">
                  <a:noFill/>
                </a:ln>
                <a:solidFill>
                  <a:srgbClr val="000000">
                    <a:alpha val="100000"/>
                  </a:srgbClr>
                </a:solidFill>
                <a:latin typeface="华光粗黑_CNKI" panose="02000500000000000000" pitchFamily="2" charset="-122"/>
                <a:ea typeface="华光粗黑_CNKI" panose="02000500000000000000" pitchFamily="2" charset="-122"/>
              </a:rPr>
              <a:t>4.1 </a:t>
            </a:r>
            <a:r>
              <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rPr>
              <a:t>电源</a:t>
            </a:r>
            <a:r>
              <a:rPr kumimoji="1" lang="en-US" altLang="zh-CN" sz="2400" dirty="0" err="1">
                <a:ln w="12700">
                  <a:noFill/>
                </a:ln>
                <a:solidFill>
                  <a:srgbClr val="000000">
                    <a:alpha val="100000"/>
                  </a:srgbClr>
                </a:solidFill>
                <a:latin typeface="华光粗黑_CNKI" panose="02000500000000000000" pitchFamily="2" charset="-122"/>
                <a:ea typeface="华光粗黑_CNKI" panose="02000500000000000000" pitchFamily="2" charset="-122"/>
              </a:rPr>
              <a:t>接口EMC</a:t>
            </a:r>
            <a:r>
              <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rPr>
              <a:t>及可靠性设计</a:t>
            </a:r>
            <a:endPar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endParaRPr>
          </a:p>
        </p:txBody>
      </p:sp>
      <p:pic>
        <p:nvPicPr>
          <p:cNvPr id="13" name="图片 12"/>
          <p:cNvPicPr>
            <a:picLocks noChangeAspect="1"/>
          </p:cNvPicPr>
          <p:nvPr/>
        </p:nvPicPr>
        <p:blipFill>
          <a:blip r:embed="rId3"/>
          <a:stretch>
            <a:fillRect/>
          </a:stretch>
        </p:blipFill>
        <p:spPr>
          <a:xfrm>
            <a:off x="10067925" y="476250"/>
            <a:ext cx="1500505" cy="367030"/>
          </a:xfrm>
          <a:prstGeom prst="rect">
            <a:avLst/>
          </a:prstGeom>
        </p:spPr>
      </p:pic>
      <p:sp>
        <p:nvSpPr>
          <p:cNvPr id="29"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032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custDataLst>
              <p:tags r:id="rId1"/>
            </p:custDataLst>
          </p:nvPr>
        </p:nvSpPr>
        <p:spPr>
          <a:xfrm>
            <a:off x="5784244" y="3304411"/>
            <a:ext cx="489714" cy="367358"/>
          </a:xfrm>
          <a:custGeom>
            <a:avLst/>
            <a:gdLst>
              <a:gd name="connsiteX0" fmla="*/ 489617 w 489714"/>
              <a:gd name="connsiteY0" fmla="*/ 105533 h 367358"/>
              <a:gd name="connsiteX1" fmla="*/ 468784 w 489714"/>
              <a:gd name="connsiteY1" fmla="*/ 76386 h 367358"/>
              <a:gd name="connsiteX2" fmla="*/ 457145 w 489714"/>
              <a:gd name="connsiteY2" fmla="*/ 74626 h 367358"/>
              <a:gd name="connsiteX3" fmla="*/ 316500 w 489714"/>
              <a:gd name="connsiteY3" fmla="*/ 74626 h 367358"/>
              <a:gd name="connsiteX4" fmla="*/ 306818 w 489714"/>
              <a:gd name="connsiteY4" fmla="*/ 73452 h 367358"/>
              <a:gd name="connsiteX5" fmla="*/ 284811 w 489714"/>
              <a:gd name="connsiteY5" fmla="*/ 52033 h 367358"/>
              <a:gd name="connsiteX6" fmla="*/ 276595 w 489714"/>
              <a:gd name="connsiteY6" fmla="*/ 23082 h 367358"/>
              <a:gd name="connsiteX7" fmla="*/ 255469 w 489714"/>
              <a:gd name="connsiteY7" fmla="*/ 1174 h 367358"/>
              <a:gd name="connsiteX8" fmla="*/ 244711 w 489714"/>
              <a:gd name="connsiteY8" fmla="*/ 0 h 367358"/>
              <a:gd name="connsiteX9" fmla="*/ 32765 w 489714"/>
              <a:gd name="connsiteY9" fmla="*/ 0 h 367358"/>
              <a:gd name="connsiteX10" fmla="*/ 30026 w 489714"/>
              <a:gd name="connsiteY10" fmla="*/ 0 h 367358"/>
              <a:gd name="connsiteX11" fmla="*/ 1271 w 489714"/>
              <a:gd name="connsiteY11" fmla="*/ 22593 h 367358"/>
              <a:gd name="connsiteX12" fmla="*/ 98 w 489714"/>
              <a:gd name="connsiteY12" fmla="*/ 32667 h 367358"/>
              <a:gd name="connsiteX13" fmla="*/ 0 w 489714"/>
              <a:gd name="connsiteY13" fmla="*/ 334496 h 367358"/>
              <a:gd name="connsiteX14" fmla="*/ 0 w 489714"/>
              <a:gd name="connsiteY14" fmla="*/ 336843 h 367358"/>
              <a:gd name="connsiteX15" fmla="*/ 21517 w 489714"/>
              <a:gd name="connsiteY15" fmla="*/ 365892 h 367358"/>
              <a:gd name="connsiteX16" fmla="*/ 33939 w 489714"/>
              <a:gd name="connsiteY16" fmla="*/ 367359 h 367358"/>
              <a:gd name="connsiteX17" fmla="*/ 245004 w 489714"/>
              <a:gd name="connsiteY17" fmla="*/ 367359 h 367358"/>
              <a:gd name="connsiteX18" fmla="*/ 454407 w 489714"/>
              <a:gd name="connsiteY18" fmla="*/ 367359 h 367358"/>
              <a:gd name="connsiteX19" fmla="*/ 460177 w 489714"/>
              <a:gd name="connsiteY19" fmla="*/ 367359 h 367358"/>
              <a:gd name="connsiteX20" fmla="*/ 480717 w 489714"/>
              <a:gd name="connsiteY20" fmla="*/ 358361 h 367358"/>
              <a:gd name="connsiteX21" fmla="*/ 489715 w 489714"/>
              <a:gd name="connsiteY21" fmla="*/ 336061 h 367358"/>
              <a:gd name="connsiteX22" fmla="*/ 489715 w 489714"/>
              <a:gd name="connsiteY22" fmla="*/ 213412 h 367358"/>
              <a:gd name="connsiteX23" fmla="*/ 489715 w 489714"/>
              <a:gd name="connsiteY23" fmla="*/ 105630 h 367358"/>
            </a:gdLst>
            <a:ahLst/>
            <a:cxnLst/>
            <a:rect l="l" t="t" r="r" b="b"/>
            <a:pathLst>
              <a:path w="489714" h="367358">
                <a:moveTo>
                  <a:pt x="489617" y="105533"/>
                </a:moveTo>
                <a:cubicBezTo>
                  <a:pt x="489617" y="92133"/>
                  <a:pt x="481303" y="80690"/>
                  <a:pt x="468784" y="76386"/>
                </a:cubicBezTo>
                <a:cubicBezTo>
                  <a:pt x="464970" y="75115"/>
                  <a:pt x="461155" y="74626"/>
                  <a:pt x="457145" y="74626"/>
                </a:cubicBezTo>
                <a:cubicBezTo>
                  <a:pt x="410296" y="74626"/>
                  <a:pt x="363447" y="74626"/>
                  <a:pt x="316500" y="74626"/>
                </a:cubicBezTo>
                <a:cubicBezTo>
                  <a:pt x="313273" y="74626"/>
                  <a:pt x="309947" y="74332"/>
                  <a:pt x="306818" y="73452"/>
                </a:cubicBezTo>
                <a:cubicBezTo>
                  <a:pt x="295668" y="70322"/>
                  <a:pt x="288137" y="63183"/>
                  <a:pt x="284811" y="52033"/>
                </a:cubicBezTo>
                <a:cubicBezTo>
                  <a:pt x="281877" y="42448"/>
                  <a:pt x="279432" y="32667"/>
                  <a:pt x="276595" y="23082"/>
                </a:cubicBezTo>
                <a:cubicBezTo>
                  <a:pt x="273466" y="12030"/>
                  <a:pt x="266424" y="4695"/>
                  <a:pt x="255469" y="1174"/>
                </a:cubicBezTo>
                <a:cubicBezTo>
                  <a:pt x="251948" y="0"/>
                  <a:pt x="248330" y="0"/>
                  <a:pt x="244711" y="0"/>
                </a:cubicBezTo>
                <a:lnTo>
                  <a:pt x="32765" y="0"/>
                </a:lnTo>
                <a:cubicBezTo>
                  <a:pt x="31885" y="0"/>
                  <a:pt x="31005" y="0"/>
                  <a:pt x="30026" y="0"/>
                </a:cubicBezTo>
                <a:cubicBezTo>
                  <a:pt x="16431" y="391"/>
                  <a:pt x="4695" y="9389"/>
                  <a:pt x="1271" y="22593"/>
                </a:cubicBezTo>
                <a:cubicBezTo>
                  <a:pt x="391" y="25821"/>
                  <a:pt x="98" y="29244"/>
                  <a:pt x="98" y="32667"/>
                </a:cubicBezTo>
                <a:cubicBezTo>
                  <a:pt x="0" y="133212"/>
                  <a:pt x="0" y="233854"/>
                  <a:pt x="0" y="334496"/>
                </a:cubicBezTo>
                <a:cubicBezTo>
                  <a:pt x="0" y="335278"/>
                  <a:pt x="0" y="336061"/>
                  <a:pt x="0" y="336843"/>
                </a:cubicBezTo>
                <a:cubicBezTo>
                  <a:pt x="196" y="350145"/>
                  <a:pt x="8803" y="361784"/>
                  <a:pt x="21517" y="365892"/>
                </a:cubicBezTo>
                <a:cubicBezTo>
                  <a:pt x="25527" y="367261"/>
                  <a:pt x="29733" y="367359"/>
                  <a:pt x="33939" y="367359"/>
                </a:cubicBezTo>
                <a:lnTo>
                  <a:pt x="245004" y="367359"/>
                </a:lnTo>
                <a:cubicBezTo>
                  <a:pt x="314838" y="367359"/>
                  <a:pt x="384573" y="367359"/>
                  <a:pt x="454407" y="367359"/>
                </a:cubicBezTo>
                <a:cubicBezTo>
                  <a:pt x="456363" y="367359"/>
                  <a:pt x="458221" y="367359"/>
                  <a:pt x="460177" y="367359"/>
                </a:cubicBezTo>
                <a:cubicBezTo>
                  <a:pt x="468197" y="367065"/>
                  <a:pt x="475044" y="364033"/>
                  <a:pt x="480717" y="358361"/>
                </a:cubicBezTo>
                <a:cubicBezTo>
                  <a:pt x="486878" y="352199"/>
                  <a:pt x="489715" y="344766"/>
                  <a:pt x="489715" y="336061"/>
                </a:cubicBezTo>
                <a:cubicBezTo>
                  <a:pt x="489715" y="295178"/>
                  <a:pt x="489715" y="254295"/>
                  <a:pt x="489715" y="213412"/>
                </a:cubicBezTo>
                <a:cubicBezTo>
                  <a:pt x="489715" y="177518"/>
                  <a:pt x="489715" y="141623"/>
                  <a:pt x="489715" y="105630"/>
                </a:cubicBezTo>
                <a:close/>
              </a:path>
            </a:pathLst>
          </a:custGeom>
          <a:solidFill>
            <a:schemeClr val="bg1"/>
          </a:solidFill>
          <a:ln w="9676" cap="flat">
            <a:noFill/>
            <a:miter/>
          </a:ln>
        </p:spPr>
        <p:txBody>
          <a:bodyPr vert="horz" wrap="square" lIns="91440" tIns="45720" rIns="91440" bIns="45720" rtlCol="0" anchor="ctr"/>
          <a:lstStyle/>
          <a:p>
            <a:pPr algn="l">
              <a:lnSpc>
                <a:spcPct val="110000"/>
              </a:lnSpc>
            </a:pPr>
            <a:endParaRPr kumimoji="1" lang="zh-CN" altLang="en-US"/>
          </a:p>
        </p:txBody>
      </p:sp>
      <p:sp>
        <p:nvSpPr>
          <p:cNvPr id="10" name="文本框 9"/>
          <p:cNvSpPr txBox="1"/>
          <p:nvPr/>
        </p:nvSpPr>
        <p:spPr>
          <a:xfrm>
            <a:off x="1239486" y="1234798"/>
            <a:ext cx="10338114" cy="830997"/>
          </a:xfrm>
          <a:prstGeom prst="rect">
            <a:avLst/>
          </a:prstGeom>
        </p:spPr>
        <p:txBody>
          <a:bodyPr wrap="square">
            <a:spAutoFit/>
          </a:bodyPr>
          <a:lstStyle/>
          <a:p>
            <a:r>
              <a:rPr kumimoji="1" lang="en-US" altLang="zh-CN" sz="1600" b="1" dirty="0">
                <a:ln w="12700">
                  <a:noFill/>
                </a:ln>
                <a:solidFill>
                  <a:srgbClr val="0563C1">
                    <a:alpha val="100000"/>
                  </a:srgbClr>
                </a:solidFill>
                <a:latin typeface="宋体" panose="02010600030101010101" pitchFamily="2" charset="-122"/>
                <a:ea typeface="宋体" panose="02010600030101010101" pitchFamily="2" charset="-122"/>
                <a:cs typeface="宋体" panose="02010600030101010101" pitchFamily="2" charset="-122"/>
              </a:rPr>
              <a:t>USB-2.0接口</a:t>
            </a:r>
            <a:r>
              <a:rPr kumimoji="1" lang="en-US" altLang="zh-CN" sz="1600" b="0" i="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 </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USB 2.0</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旨在提供更快的数据传输速度和更好的设备兼容性；并且在接口速度上实现了飞跃，将其从最初的最大</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12 Mbps</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提升至</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480 Mbps</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；这使得</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USB</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接口能够满足更多高带宽设备的需求，如高速打印机、扫描仪、外部存储设备和多媒体设备等。 </a:t>
            </a:r>
            <a:endPar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12" name="表格 11"/>
          <p:cNvGraphicFramePr>
            <a:graphicFrameLocks noGrp="1"/>
          </p:cNvGraphicFramePr>
          <p:nvPr/>
        </p:nvGraphicFramePr>
        <p:xfrm>
          <a:off x="2493487" y="5264456"/>
          <a:ext cx="7255511" cy="1112520"/>
        </p:xfrm>
        <a:graphic>
          <a:graphicData uri="http://schemas.openxmlformats.org/drawingml/2006/table">
            <a:tbl>
              <a:tblPr firstRow="1" bandRow="1">
                <a:tableStyleId>{5C22544A-7EE6-4342-B048-85BDC9FD1C3A}</a:tableStyleId>
              </a:tblPr>
              <a:tblGrid>
                <a:gridCol w="1728471"/>
                <a:gridCol w="1158240"/>
                <a:gridCol w="1422400"/>
                <a:gridCol w="1706880"/>
                <a:gridCol w="1239520"/>
              </a:tblGrid>
              <a:tr h="370840">
                <a:tc>
                  <a:txBody>
                    <a:bodyPr/>
                    <a:lstStyle/>
                    <a:p>
                      <a:pPr marL="0" marR="0" algn="ctr" rtl="0" eaLnBrk="1" fontAlgn="auto" latinLnBrk="0" hangingPunct="1">
                        <a:buClrTx/>
                        <a:buSzTx/>
                        <a:buFontTx/>
                        <a:buNone/>
                      </a:pPr>
                      <a:r>
                        <a:rPr lang="zh-CN" altLang="en-US" sz="1200" dirty="0">
                          <a:solidFill>
                            <a:schemeClr val="tx1"/>
                          </a:solidFill>
                          <a:cs typeface="+mn-ea"/>
                        </a:rPr>
                        <a:t>型号</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器件类型</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使用位置</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作用</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封装</a:t>
                      </a:r>
                      <a:endParaRPr lang="zh-CN" alt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en-US" sz="1200" dirty="0">
                          <a:solidFill>
                            <a:schemeClr val="tx1"/>
                          </a:solidFill>
                          <a:cs typeface="+mn-ea"/>
                        </a:rPr>
                        <a:t>ESDLC5V0D8B</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ESD</a:t>
                      </a:r>
                      <a:endParaRPr lang="en-US" sz="1200" dirty="0">
                        <a:solidFill>
                          <a:schemeClr val="tx1"/>
                        </a:solidFill>
                        <a:cs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en-US" sz="1200" dirty="0">
                          <a:solidFill>
                            <a:schemeClr val="tx1"/>
                          </a:solidFill>
                          <a:cs typeface="+mn-ea"/>
                        </a:rPr>
                        <a:t>USB接口</a:t>
                      </a:r>
                      <a:endParaRPr lang="en-US" sz="1200" dirty="0">
                        <a:solidFill>
                          <a:schemeClr val="tx1"/>
                        </a:solidFill>
                        <a:cs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en-US" sz="1200" dirty="0">
                          <a:solidFill>
                            <a:schemeClr val="tx1"/>
                          </a:solidFill>
                          <a:cs typeface="+mn-ea"/>
                        </a:rPr>
                        <a:t>浪涌、静电</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DFN1006</a:t>
                      </a:r>
                      <a:endParaRPr 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en-US" sz="1200" dirty="0">
                          <a:solidFill>
                            <a:schemeClr val="tx1"/>
                          </a:solidFill>
                          <a:cs typeface="+mn-ea"/>
                        </a:rPr>
                        <a:t>SMF6.5CA</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TVS</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err="1">
                          <a:solidFill>
                            <a:schemeClr val="tx1"/>
                          </a:solidFill>
                          <a:cs typeface="+mn-ea"/>
                        </a:rPr>
                        <a:t>USB接口</a:t>
                      </a:r>
                      <a:endParaRPr lang="en-US" sz="1200" dirty="0" err="1">
                        <a:solidFill>
                          <a:schemeClr val="tx1"/>
                        </a:solidFill>
                        <a:cs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en-US" sz="1200" dirty="0" err="1">
                          <a:solidFill>
                            <a:schemeClr val="tx1"/>
                          </a:solidFill>
                          <a:cs typeface="+mn-ea"/>
                        </a:rPr>
                        <a:t>浪涌</a:t>
                      </a:r>
                      <a:r>
                        <a:rPr lang="en-US" sz="1200" dirty="0">
                          <a:solidFill>
                            <a:schemeClr val="tx1"/>
                          </a:solidFill>
                          <a:cs typeface="+mn-ea"/>
                        </a:rPr>
                        <a:t>、</a:t>
                      </a:r>
                      <a:r>
                        <a:rPr lang="zh-CN" altLang="en-US" sz="1200" dirty="0">
                          <a:solidFill>
                            <a:schemeClr val="tx1"/>
                          </a:solidFill>
                          <a:latin typeface="+mj-lt"/>
                          <a:cs typeface="+mn-ea"/>
                        </a:rPr>
                        <a:t>抛负载</a:t>
                      </a:r>
                      <a:endParaRPr lang="zh-CN" altLang="en-US" sz="1200" dirty="0">
                        <a:solidFill>
                          <a:schemeClr val="tx1"/>
                        </a:solidFill>
                        <a:latin typeface="+mj-lt"/>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SOD123FL</a:t>
                      </a:r>
                      <a:endParaRPr lang="en-US" sz="1200" dirty="0">
                        <a:solidFill>
                          <a:schemeClr val="tx1"/>
                        </a:solidFill>
                        <a:cs typeface="+mn-ea"/>
                      </a:endParaRPr>
                    </a:p>
                  </a:txBody>
                  <a:tcPr anchor="ctr">
                    <a:noFill/>
                  </a:tcPr>
                </a:tc>
              </a:tr>
            </a:tbl>
          </a:graphicData>
        </a:graphic>
      </p:graphicFrame>
      <p:pic>
        <p:nvPicPr>
          <p:cNvPr id="3" name="图片 2"/>
          <p:cNvPicPr>
            <a:picLocks noChangeAspect="1"/>
          </p:cNvPicPr>
          <p:nvPr/>
        </p:nvPicPr>
        <p:blipFill>
          <a:blip r:embed="rId2"/>
          <a:stretch>
            <a:fillRect/>
          </a:stretch>
        </p:blipFill>
        <p:spPr>
          <a:xfrm>
            <a:off x="3560649" y="2065795"/>
            <a:ext cx="4447190" cy="3164948"/>
          </a:xfrm>
          <a:prstGeom prst="rect">
            <a:avLst/>
          </a:prstGeom>
        </p:spPr>
      </p:pic>
      <p:sp>
        <p:nvSpPr>
          <p:cNvPr id="16"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nSpc>
                <a:spcPct val="110000"/>
              </a:lnSpc>
            </a:pPr>
            <a:r>
              <a:rPr kumimoji="1" lang="en-US" altLang="zh-CN" sz="2400" dirty="0">
                <a:ln w="12700">
                  <a:noFill/>
                </a:ln>
                <a:solidFill>
                  <a:srgbClr val="000000">
                    <a:alpha val="100000"/>
                  </a:srgbClr>
                </a:solidFill>
                <a:latin typeface="华光粗黑_CNKI" panose="02000500000000000000" pitchFamily="2" charset="-122"/>
                <a:ea typeface="华光粗黑_CNKI" panose="02000500000000000000" pitchFamily="2" charset="-122"/>
              </a:rPr>
              <a:t>4.3 USB-2.0接口</a:t>
            </a:r>
            <a:r>
              <a:rPr kumimoji="1" lang="en-US" altLang="zh-CN" sz="2400" dirty="0">
                <a:ln w="12700">
                  <a:noFill/>
                </a:ln>
                <a:solidFill>
                  <a:srgbClr val="000000">
                    <a:alpha val="100000"/>
                  </a:srgbClr>
                </a:solidFill>
                <a:latin typeface="华光粗黑_CNKI" panose="02000500000000000000" pitchFamily="2" charset="-122"/>
                <a:ea typeface="华光粗黑_CNKI" panose="02000500000000000000" pitchFamily="2" charset="-122"/>
                <a:sym typeface="+mn-ea"/>
              </a:rPr>
              <a:t>EMC及</a:t>
            </a:r>
            <a:r>
              <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sym typeface="+mn-ea"/>
              </a:rPr>
              <a:t>热插拔</a:t>
            </a:r>
            <a:r>
              <a:rPr kumimoji="1" lang="en-US" altLang="zh-CN" sz="2400" dirty="0" err="1">
                <a:ln w="12700">
                  <a:noFill/>
                </a:ln>
                <a:solidFill>
                  <a:srgbClr val="000000">
                    <a:alpha val="100000"/>
                  </a:srgbClr>
                </a:solidFill>
                <a:latin typeface="华光粗黑_CNKI" panose="02000500000000000000" pitchFamily="2" charset="-122"/>
                <a:ea typeface="华光粗黑_CNKI" panose="02000500000000000000" pitchFamily="2" charset="-122"/>
                <a:sym typeface="+mn-ea"/>
              </a:rPr>
              <a:t>可靠性设计</a:t>
            </a:r>
            <a:endPar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endParaRPr>
          </a:p>
        </p:txBody>
      </p:sp>
      <p:pic>
        <p:nvPicPr>
          <p:cNvPr id="20" name="图片 19"/>
          <p:cNvPicPr>
            <a:picLocks noChangeAspect="1"/>
          </p:cNvPicPr>
          <p:nvPr/>
        </p:nvPicPr>
        <p:blipFill>
          <a:blip r:embed="rId3"/>
          <a:stretch>
            <a:fillRect/>
          </a:stretch>
        </p:blipFill>
        <p:spPr>
          <a:xfrm>
            <a:off x="10067925" y="476250"/>
            <a:ext cx="1500505" cy="36703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
          <p:cNvSpPr txBox="1"/>
          <p:nvPr>
            <p:custDataLst>
              <p:tags r:id="rId1"/>
            </p:custDataLst>
          </p:nvPr>
        </p:nvSpPr>
        <p:spPr>
          <a:xfrm>
            <a:off x="5784244" y="3304411"/>
            <a:ext cx="489714" cy="367358"/>
          </a:xfrm>
          <a:custGeom>
            <a:avLst/>
            <a:gdLst>
              <a:gd name="connsiteX0" fmla="*/ 489617 w 489714"/>
              <a:gd name="connsiteY0" fmla="*/ 105533 h 367358"/>
              <a:gd name="connsiteX1" fmla="*/ 468784 w 489714"/>
              <a:gd name="connsiteY1" fmla="*/ 76386 h 367358"/>
              <a:gd name="connsiteX2" fmla="*/ 457145 w 489714"/>
              <a:gd name="connsiteY2" fmla="*/ 74626 h 367358"/>
              <a:gd name="connsiteX3" fmla="*/ 316500 w 489714"/>
              <a:gd name="connsiteY3" fmla="*/ 74626 h 367358"/>
              <a:gd name="connsiteX4" fmla="*/ 306818 w 489714"/>
              <a:gd name="connsiteY4" fmla="*/ 73452 h 367358"/>
              <a:gd name="connsiteX5" fmla="*/ 284811 w 489714"/>
              <a:gd name="connsiteY5" fmla="*/ 52033 h 367358"/>
              <a:gd name="connsiteX6" fmla="*/ 276595 w 489714"/>
              <a:gd name="connsiteY6" fmla="*/ 23082 h 367358"/>
              <a:gd name="connsiteX7" fmla="*/ 255469 w 489714"/>
              <a:gd name="connsiteY7" fmla="*/ 1174 h 367358"/>
              <a:gd name="connsiteX8" fmla="*/ 244711 w 489714"/>
              <a:gd name="connsiteY8" fmla="*/ 0 h 367358"/>
              <a:gd name="connsiteX9" fmla="*/ 32765 w 489714"/>
              <a:gd name="connsiteY9" fmla="*/ 0 h 367358"/>
              <a:gd name="connsiteX10" fmla="*/ 30026 w 489714"/>
              <a:gd name="connsiteY10" fmla="*/ 0 h 367358"/>
              <a:gd name="connsiteX11" fmla="*/ 1271 w 489714"/>
              <a:gd name="connsiteY11" fmla="*/ 22593 h 367358"/>
              <a:gd name="connsiteX12" fmla="*/ 98 w 489714"/>
              <a:gd name="connsiteY12" fmla="*/ 32667 h 367358"/>
              <a:gd name="connsiteX13" fmla="*/ 0 w 489714"/>
              <a:gd name="connsiteY13" fmla="*/ 334496 h 367358"/>
              <a:gd name="connsiteX14" fmla="*/ 0 w 489714"/>
              <a:gd name="connsiteY14" fmla="*/ 336843 h 367358"/>
              <a:gd name="connsiteX15" fmla="*/ 21517 w 489714"/>
              <a:gd name="connsiteY15" fmla="*/ 365892 h 367358"/>
              <a:gd name="connsiteX16" fmla="*/ 33939 w 489714"/>
              <a:gd name="connsiteY16" fmla="*/ 367359 h 367358"/>
              <a:gd name="connsiteX17" fmla="*/ 245004 w 489714"/>
              <a:gd name="connsiteY17" fmla="*/ 367359 h 367358"/>
              <a:gd name="connsiteX18" fmla="*/ 454407 w 489714"/>
              <a:gd name="connsiteY18" fmla="*/ 367359 h 367358"/>
              <a:gd name="connsiteX19" fmla="*/ 460177 w 489714"/>
              <a:gd name="connsiteY19" fmla="*/ 367359 h 367358"/>
              <a:gd name="connsiteX20" fmla="*/ 480717 w 489714"/>
              <a:gd name="connsiteY20" fmla="*/ 358361 h 367358"/>
              <a:gd name="connsiteX21" fmla="*/ 489715 w 489714"/>
              <a:gd name="connsiteY21" fmla="*/ 336061 h 367358"/>
              <a:gd name="connsiteX22" fmla="*/ 489715 w 489714"/>
              <a:gd name="connsiteY22" fmla="*/ 213412 h 367358"/>
              <a:gd name="connsiteX23" fmla="*/ 489715 w 489714"/>
              <a:gd name="connsiteY23" fmla="*/ 105630 h 367358"/>
            </a:gdLst>
            <a:ahLst/>
            <a:cxnLst/>
            <a:rect l="l" t="t" r="r" b="b"/>
            <a:pathLst>
              <a:path w="489714" h="367358">
                <a:moveTo>
                  <a:pt x="489617" y="105533"/>
                </a:moveTo>
                <a:cubicBezTo>
                  <a:pt x="489617" y="92133"/>
                  <a:pt x="481303" y="80690"/>
                  <a:pt x="468784" y="76386"/>
                </a:cubicBezTo>
                <a:cubicBezTo>
                  <a:pt x="464970" y="75115"/>
                  <a:pt x="461155" y="74626"/>
                  <a:pt x="457145" y="74626"/>
                </a:cubicBezTo>
                <a:cubicBezTo>
                  <a:pt x="410296" y="74626"/>
                  <a:pt x="363447" y="74626"/>
                  <a:pt x="316500" y="74626"/>
                </a:cubicBezTo>
                <a:cubicBezTo>
                  <a:pt x="313273" y="74626"/>
                  <a:pt x="309947" y="74332"/>
                  <a:pt x="306818" y="73452"/>
                </a:cubicBezTo>
                <a:cubicBezTo>
                  <a:pt x="295668" y="70322"/>
                  <a:pt x="288137" y="63183"/>
                  <a:pt x="284811" y="52033"/>
                </a:cubicBezTo>
                <a:cubicBezTo>
                  <a:pt x="281877" y="42448"/>
                  <a:pt x="279432" y="32667"/>
                  <a:pt x="276595" y="23082"/>
                </a:cubicBezTo>
                <a:cubicBezTo>
                  <a:pt x="273466" y="12030"/>
                  <a:pt x="266424" y="4695"/>
                  <a:pt x="255469" y="1174"/>
                </a:cubicBezTo>
                <a:cubicBezTo>
                  <a:pt x="251948" y="0"/>
                  <a:pt x="248330" y="0"/>
                  <a:pt x="244711" y="0"/>
                </a:cubicBezTo>
                <a:lnTo>
                  <a:pt x="32765" y="0"/>
                </a:lnTo>
                <a:cubicBezTo>
                  <a:pt x="31885" y="0"/>
                  <a:pt x="31005" y="0"/>
                  <a:pt x="30026" y="0"/>
                </a:cubicBezTo>
                <a:cubicBezTo>
                  <a:pt x="16431" y="391"/>
                  <a:pt x="4695" y="9389"/>
                  <a:pt x="1271" y="22593"/>
                </a:cubicBezTo>
                <a:cubicBezTo>
                  <a:pt x="391" y="25821"/>
                  <a:pt x="98" y="29244"/>
                  <a:pt x="98" y="32667"/>
                </a:cubicBezTo>
                <a:cubicBezTo>
                  <a:pt x="0" y="133212"/>
                  <a:pt x="0" y="233854"/>
                  <a:pt x="0" y="334496"/>
                </a:cubicBezTo>
                <a:cubicBezTo>
                  <a:pt x="0" y="335278"/>
                  <a:pt x="0" y="336061"/>
                  <a:pt x="0" y="336843"/>
                </a:cubicBezTo>
                <a:cubicBezTo>
                  <a:pt x="196" y="350145"/>
                  <a:pt x="8803" y="361784"/>
                  <a:pt x="21517" y="365892"/>
                </a:cubicBezTo>
                <a:cubicBezTo>
                  <a:pt x="25527" y="367261"/>
                  <a:pt x="29733" y="367359"/>
                  <a:pt x="33939" y="367359"/>
                </a:cubicBezTo>
                <a:lnTo>
                  <a:pt x="245004" y="367359"/>
                </a:lnTo>
                <a:cubicBezTo>
                  <a:pt x="314838" y="367359"/>
                  <a:pt x="384573" y="367359"/>
                  <a:pt x="454407" y="367359"/>
                </a:cubicBezTo>
                <a:cubicBezTo>
                  <a:pt x="456363" y="367359"/>
                  <a:pt x="458221" y="367359"/>
                  <a:pt x="460177" y="367359"/>
                </a:cubicBezTo>
                <a:cubicBezTo>
                  <a:pt x="468197" y="367065"/>
                  <a:pt x="475044" y="364033"/>
                  <a:pt x="480717" y="358361"/>
                </a:cubicBezTo>
                <a:cubicBezTo>
                  <a:pt x="486878" y="352199"/>
                  <a:pt x="489715" y="344766"/>
                  <a:pt x="489715" y="336061"/>
                </a:cubicBezTo>
                <a:cubicBezTo>
                  <a:pt x="489715" y="295178"/>
                  <a:pt x="489715" y="254295"/>
                  <a:pt x="489715" y="213412"/>
                </a:cubicBezTo>
                <a:cubicBezTo>
                  <a:pt x="489715" y="177518"/>
                  <a:pt x="489715" y="141623"/>
                  <a:pt x="489715" y="105630"/>
                </a:cubicBezTo>
                <a:close/>
              </a:path>
            </a:pathLst>
          </a:custGeom>
          <a:solidFill>
            <a:schemeClr val="bg1"/>
          </a:solidFill>
          <a:ln w="9676" cap="flat">
            <a:noFill/>
            <a:miter/>
          </a:ln>
        </p:spPr>
        <p:txBody>
          <a:bodyPr vert="horz" wrap="square" lIns="91440" tIns="45720" rIns="91440" bIns="45720" rtlCol="0" anchor="ctr"/>
          <a:lstStyle/>
          <a:p>
            <a:pPr algn="l">
              <a:lnSpc>
                <a:spcPct val="110000"/>
              </a:lnSpc>
            </a:pPr>
            <a:endParaRPr kumimoji="1" lang="zh-CN" altLang="en-US"/>
          </a:p>
        </p:txBody>
      </p:sp>
      <p:sp>
        <p:nvSpPr>
          <p:cNvPr id="2" name="文本框 1"/>
          <p:cNvSpPr txBox="1"/>
          <p:nvPr/>
        </p:nvSpPr>
        <p:spPr>
          <a:xfrm>
            <a:off x="1200785" y="1325663"/>
            <a:ext cx="6746875" cy="337185"/>
          </a:xfrm>
          <a:prstGeom prst="rect">
            <a:avLst/>
          </a:prstGeom>
        </p:spPr>
        <p:txBody>
          <a:bodyPr wrap="square">
            <a:spAutoFit/>
          </a:bodyPr>
          <a:lstStyle/>
          <a:p>
            <a:pPr marL="0" algn="l">
              <a:buClrTx/>
              <a:buSzTx/>
              <a:buFontTx/>
            </a:pPr>
            <a:r>
              <a:rPr kumimoji="1" lang="en-US" altLang="zh-CN" sz="1600" b="1" dirty="0">
                <a:ln w="12700">
                  <a:noFill/>
                </a:ln>
                <a:solidFill>
                  <a:srgbClr val="0563C1">
                    <a:alpha val="100000"/>
                  </a:srgbClr>
                </a:solidFill>
                <a:latin typeface="宋体" panose="02010600030101010101" pitchFamily="2" charset="-122"/>
                <a:ea typeface="宋体" panose="02010600030101010101" pitchFamily="2" charset="-122"/>
              </a:rPr>
              <a:t>SPI </a:t>
            </a:r>
            <a:r>
              <a:rPr kumimoji="1" lang="en-US" altLang="zh-CN" sz="1600" b="1" dirty="0" err="1">
                <a:ln w="12700">
                  <a:noFill/>
                </a:ln>
                <a:solidFill>
                  <a:srgbClr val="0563C1">
                    <a:alpha val="100000"/>
                  </a:srgbClr>
                </a:solidFill>
                <a:latin typeface="宋体" panose="02010600030101010101" pitchFamily="2" charset="-122"/>
                <a:ea typeface="宋体" panose="02010600030101010101" pitchFamily="2" charset="-122"/>
              </a:rPr>
              <a:t>接口</a:t>
            </a:r>
            <a:r>
              <a:rPr kumimoji="1" lang="en-US" altLang="zh-CN" sz="1600" b="0" i="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：高速串行通信接口，用于连接存储芯片、显示屏等</a:t>
            </a:r>
            <a:endParaRPr kumimoji="1" lang="en-US" altLang="zh-CN" sz="1600" b="0" i="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2"/>
          <a:stretch>
            <a:fillRect/>
          </a:stretch>
        </p:blipFill>
        <p:spPr>
          <a:xfrm>
            <a:off x="1956974" y="2186396"/>
            <a:ext cx="5579618" cy="2848418"/>
          </a:xfrm>
          <a:prstGeom prst="rect">
            <a:avLst/>
          </a:prstGeom>
        </p:spPr>
      </p:pic>
      <p:graphicFrame>
        <p:nvGraphicFramePr>
          <p:cNvPr id="11" name="表格 10"/>
          <p:cNvGraphicFramePr>
            <a:graphicFrameLocks noGrp="1"/>
          </p:cNvGraphicFramePr>
          <p:nvPr/>
        </p:nvGraphicFramePr>
        <p:xfrm>
          <a:off x="2661127" y="5111105"/>
          <a:ext cx="6920231" cy="847531"/>
        </p:xfrm>
        <a:graphic>
          <a:graphicData uri="http://schemas.openxmlformats.org/drawingml/2006/table">
            <a:tbl>
              <a:tblPr firstRow="1" bandRow="1">
                <a:tableStyleId>{5C22544A-7EE6-4342-B048-85BDC9FD1C3A}</a:tableStyleId>
              </a:tblPr>
              <a:tblGrid>
                <a:gridCol w="1354667"/>
                <a:gridCol w="1354667"/>
                <a:gridCol w="1354667"/>
                <a:gridCol w="1535430"/>
                <a:gridCol w="1320800"/>
              </a:tblGrid>
              <a:tr h="476691">
                <a:tc>
                  <a:txBody>
                    <a:bodyPr/>
                    <a:lstStyle/>
                    <a:p>
                      <a:pPr marL="0" marR="0" algn="ctr" rtl="0" eaLnBrk="1" fontAlgn="auto" latinLnBrk="0" hangingPunct="1">
                        <a:buClrTx/>
                        <a:buSzTx/>
                        <a:buFontTx/>
                        <a:buNone/>
                      </a:pPr>
                      <a:r>
                        <a:rPr lang="zh-CN" altLang="en-US" sz="1200" dirty="0">
                          <a:solidFill>
                            <a:schemeClr val="tx1"/>
                          </a:solidFill>
                          <a:cs typeface="+mn-ea"/>
                        </a:rPr>
                        <a:t>型号</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器件类型</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使用位置</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作用</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封装</a:t>
                      </a:r>
                      <a:endParaRPr lang="zh-CN" alt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en-US" sz="1200" dirty="0">
                          <a:solidFill>
                            <a:schemeClr val="tx1"/>
                          </a:solidFill>
                          <a:cs typeface="+mn-ea"/>
                        </a:rPr>
                        <a:t>ESD0524P</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ESD</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sym typeface="+mn-ea"/>
                        </a:rPr>
                        <a:t>SPI接口</a:t>
                      </a:r>
                      <a:endParaRPr lang="en-US" sz="1200" dirty="0">
                        <a:solidFill>
                          <a:schemeClr val="tx1"/>
                        </a:solidFill>
                        <a:cs typeface="+mn-ea"/>
                        <a:sym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浪涌、静电</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DFN2510</a:t>
                      </a:r>
                      <a:endParaRPr lang="en-US" sz="1200" dirty="0">
                        <a:solidFill>
                          <a:schemeClr val="tx1"/>
                        </a:solidFill>
                        <a:cs typeface="+mn-ea"/>
                      </a:endParaRPr>
                    </a:p>
                  </a:txBody>
                  <a:tcPr anchor="ctr">
                    <a:noFill/>
                  </a:tcPr>
                </a:tc>
              </a:tr>
            </a:tbl>
          </a:graphicData>
        </a:graphic>
      </p:graphicFrame>
      <p:pic>
        <p:nvPicPr>
          <p:cNvPr id="12" name="图片 11"/>
          <p:cNvPicPr>
            <a:picLocks noChangeAspect="1"/>
          </p:cNvPicPr>
          <p:nvPr/>
        </p:nvPicPr>
        <p:blipFill>
          <a:blip r:embed="rId3"/>
          <a:stretch>
            <a:fillRect/>
          </a:stretch>
        </p:blipFill>
        <p:spPr>
          <a:xfrm>
            <a:off x="7653621" y="2306685"/>
            <a:ext cx="3108041" cy="2607840"/>
          </a:xfrm>
          <a:prstGeom prst="rect">
            <a:avLst/>
          </a:prstGeom>
        </p:spPr>
      </p:pic>
      <p:sp>
        <p:nvSpPr>
          <p:cNvPr id="13"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nSpc>
                <a:spcPct val="130000"/>
              </a:lnSpc>
            </a:pPr>
            <a:r>
              <a:rPr kumimoji="1" lang="en-US" altLang="zh-CN" sz="2400" dirty="0">
                <a:ln w="12700">
                  <a:noFill/>
                </a:ln>
                <a:solidFill>
                  <a:srgbClr val="000000">
                    <a:alpha val="100000"/>
                  </a:srgbClr>
                </a:solidFill>
                <a:latin typeface="华光粗黑_CNKI" panose="02000500000000000000" pitchFamily="2" charset="-122"/>
                <a:ea typeface="华光粗黑_CNKI" panose="02000500000000000000" pitchFamily="2" charset="-122"/>
                <a:sym typeface="+mn-ea"/>
              </a:rPr>
              <a:t>4.2 SPI</a:t>
            </a:r>
            <a:r>
              <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sym typeface="+mn-ea"/>
              </a:rPr>
              <a:t>接口</a:t>
            </a:r>
            <a:r>
              <a:rPr kumimoji="1" lang="en-US" altLang="zh-CN" sz="2400" dirty="0" err="1">
                <a:ln w="12700">
                  <a:noFill/>
                </a:ln>
                <a:solidFill>
                  <a:srgbClr val="000000">
                    <a:alpha val="100000"/>
                  </a:srgbClr>
                </a:solidFill>
                <a:latin typeface="华光粗黑_CNKI" panose="02000500000000000000" pitchFamily="2" charset="-122"/>
                <a:ea typeface="华光粗黑_CNKI" panose="02000500000000000000" pitchFamily="2" charset="-122"/>
                <a:sym typeface="+mn-ea"/>
              </a:rPr>
              <a:t>EMC及</a:t>
            </a:r>
            <a:r>
              <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sym typeface="+mn-ea"/>
              </a:rPr>
              <a:t>热插拔</a:t>
            </a:r>
            <a:r>
              <a:rPr kumimoji="1" lang="en-US" altLang="zh-CN" sz="2400" dirty="0" err="1">
                <a:ln w="12700">
                  <a:noFill/>
                </a:ln>
                <a:solidFill>
                  <a:srgbClr val="000000">
                    <a:alpha val="100000"/>
                  </a:srgbClr>
                </a:solidFill>
                <a:latin typeface="华光粗黑_CNKI" panose="02000500000000000000" pitchFamily="2" charset="-122"/>
                <a:ea typeface="华光粗黑_CNKI" panose="02000500000000000000" pitchFamily="2" charset="-122"/>
                <a:sym typeface="+mn-ea"/>
              </a:rPr>
              <a:t>可靠性设计</a:t>
            </a:r>
            <a:endPar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endParaRPr>
          </a:p>
        </p:txBody>
      </p:sp>
      <p:pic>
        <p:nvPicPr>
          <p:cNvPr id="16" name="图片 15"/>
          <p:cNvPicPr>
            <a:picLocks noChangeAspect="1"/>
          </p:cNvPicPr>
          <p:nvPr/>
        </p:nvPicPr>
        <p:blipFill>
          <a:blip r:embed="rId4"/>
          <a:stretch>
            <a:fillRect/>
          </a:stretch>
        </p:blipFill>
        <p:spPr>
          <a:xfrm>
            <a:off x="10067925" y="476250"/>
            <a:ext cx="1500505" cy="367030"/>
          </a:xfrm>
          <a:prstGeom prst="rect">
            <a:avLst/>
          </a:prstGeom>
        </p:spPr>
      </p:pic>
      <p:sp>
        <p:nvSpPr>
          <p:cNvPr id="29"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
          <p:cNvSpPr txBox="1"/>
          <p:nvPr>
            <p:custDataLst>
              <p:tags r:id="rId1"/>
            </p:custDataLst>
          </p:nvPr>
        </p:nvSpPr>
        <p:spPr>
          <a:xfrm>
            <a:off x="5784244" y="3304411"/>
            <a:ext cx="489714" cy="367358"/>
          </a:xfrm>
          <a:custGeom>
            <a:avLst/>
            <a:gdLst>
              <a:gd name="connsiteX0" fmla="*/ 489617 w 489714"/>
              <a:gd name="connsiteY0" fmla="*/ 105533 h 367358"/>
              <a:gd name="connsiteX1" fmla="*/ 468784 w 489714"/>
              <a:gd name="connsiteY1" fmla="*/ 76386 h 367358"/>
              <a:gd name="connsiteX2" fmla="*/ 457145 w 489714"/>
              <a:gd name="connsiteY2" fmla="*/ 74626 h 367358"/>
              <a:gd name="connsiteX3" fmla="*/ 316500 w 489714"/>
              <a:gd name="connsiteY3" fmla="*/ 74626 h 367358"/>
              <a:gd name="connsiteX4" fmla="*/ 306818 w 489714"/>
              <a:gd name="connsiteY4" fmla="*/ 73452 h 367358"/>
              <a:gd name="connsiteX5" fmla="*/ 284811 w 489714"/>
              <a:gd name="connsiteY5" fmla="*/ 52033 h 367358"/>
              <a:gd name="connsiteX6" fmla="*/ 276595 w 489714"/>
              <a:gd name="connsiteY6" fmla="*/ 23082 h 367358"/>
              <a:gd name="connsiteX7" fmla="*/ 255469 w 489714"/>
              <a:gd name="connsiteY7" fmla="*/ 1174 h 367358"/>
              <a:gd name="connsiteX8" fmla="*/ 244711 w 489714"/>
              <a:gd name="connsiteY8" fmla="*/ 0 h 367358"/>
              <a:gd name="connsiteX9" fmla="*/ 32765 w 489714"/>
              <a:gd name="connsiteY9" fmla="*/ 0 h 367358"/>
              <a:gd name="connsiteX10" fmla="*/ 30026 w 489714"/>
              <a:gd name="connsiteY10" fmla="*/ 0 h 367358"/>
              <a:gd name="connsiteX11" fmla="*/ 1271 w 489714"/>
              <a:gd name="connsiteY11" fmla="*/ 22593 h 367358"/>
              <a:gd name="connsiteX12" fmla="*/ 98 w 489714"/>
              <a:gd name="connsiteY12" fmla="*/ 32667 h 367358"/>
              <a:gd name="connsiteX13" fmla="*/ 0 w 489714"/>
              <a:gd name="connsiteY13" fmla="*/ 334496 h 367358"/>
              <a:gd name="connsiteX14" fmla="*/ 0 w 489714"/>
              <a:gd name="connsiteY14" fmla="*/ 336843 h 367358"/>
              <a:gd name="connsiteX15" fmla="*/ 21517 w 489714"/>
              <a:gd name="connsiteY15" fmla="*/ 365892 h 367358"/>
              <a:gd name="connsiteX16" fmla="*/ 33939 w 489714"/>
              <a:gd name="connsiteY16" fmla="*/ 367359 h 367358"/>
              <a:gd name="connsiteX17" fmla="*/ 245004 w 489714"/>
              <a:gd name="connsiteY17" fmla="*/ 367359 h 367358"/>
              <a:gd name="connsiteX18" fmla="*/ 454407 w 489714"/>
              <a:gd name="connsiteY18" fmla="*/ 367359 h 367358"/>
              <a:gd name="connsiteX19" fmla="*/ 460177 w 489714"/>
              <a:gd name="connsiteY19" fmla="*/ 367359 h 367358"/>
              <a:gd name="connsiteX20" fmla="*/ 480717 w 489714"/>
              <a:gd name="connsiteY20" fmla="*/ 358361 h 367358"/>
              <a:gd name="connsiteX21" fmla="*/ 489715 w 489714"/>
              <a:gd name="connsiteY21" fmla="*/ 336061 h 367358"/>
              <a:gd name="connsiteX22" fmla="*/ 489715 w 489714"/>
              <a:gd name="connsiteY22" fmla="*/ 213412 h 367358"/>
              <a:gd name="connsiteX23" fmla="*/ 489715 w 489714"/>
              <a:gd name="connsiteY23" fmla="*/ 105630 h 367358"/>
            </a:gdLst>
            <a:ahLst/>
            <a:cxnLst/>
            <a:rect l="l" t="t" r="r" b="b"/>
            <a:pathLst>
              <a:path w="489714" h="367358">
                <a:moveTo>
                  <a:pt x="489617" y="105533"/>
                </a:moveTo>
                <a:cubicBezTo>
                  <a:pt x="489617" y="92133"/>
                  <a:pt x="481303" y="80690"/>
                  <a:pt x="468784" y="76386"/>
                </a:cubicBezTo>
                <a:cubicBezTo>
                  <a:pt x="464970" y="75115"/>
                  <a:pt x="461155" y="74626"/>
                  <a:pt x="457145" y="74626"/>
                </a:cubicBezTo>
                <a:cubicBezTo>
                  <a:pt x="410296" y="74626"/>
                  <a:pt x="363447" y="74626"/>
                  <a:pt x="316500" y="74626"/>
                </a:cubicBezTo>
                <a:cubicBezTo>
                  <a:pt x="313273" y="74626"/>
                  <a:pt x="309947" y="74332"/>
                  <a:pt x="306818" y="73452"/>
                </a:cubicBezTo>
                <a:cubicBezTo>
                  <a:pt x="295668" y="70322"/>
                  <a:pt x="288137" y="63183"/>
                  <a:pt x="284811" y="52033"/>
                </a:cubicBezTo>
                <a:cubicBezTo>
                  <a:pt x="281877" y="42448"/>
                  <a:pt x="279432" y="32667"/>
                  <a:pt x="276595" y="23082"/>
                </a:cubicBezTo>
                <a:cubicBezTo>
                  <a:pt x="273466" y="12030"/>
                  <a:pt x="266424" y="4695"/>
                  <a:pt x="255469" y="1174"/>
                </a:cubicBezTo>
                <a:cubicBezTo>
                  <a:pt x="251948" y="0"/>
                  <a:pt x="248330" y="0"/>
                  <a:pt x="244711" y="0"/>
                </a:cubicBezTo>
                <a:lnTo>
                  <a:pt x="32765" y="0"/>
                </a:lnTo>
                <a:cubicBezTo>
                  <a:pt x="31885" y="0"/>
                  <a:pt x="31005" y="0"/>
                  <a:pt x="30026" y="0"/>
                </a:cubicBezTo>
                <a:cubicBezTo>
                  <a:pt x="16431" y="391"/>
                  <a:pt x="4695" y="9389"/>
                  <a:pt x="1271" y="22593"/>
                </a:cubicBezTo>
                <a:cubicBezTo>
                  <a:pt x="391" y="25821"/>
                  <a:pt x="98" y="29244"/>
                  <a:pt x="98" y="32667"/>
                </a:cubicBezTo>
                <a:cubicBezTo>
                  <a:pt x="0" y="133212"/>
                  <a:pt x="0" y="233854"/>
                  <a:pt x="0" y="334496"/>
                </a:cubicBezTo>
                <a:cubicBezTo>
                  <a:pt x="0" y="335278"/>
                  <a:pt x="0" y="336061"/>
                  <a:pt x="0" y="336843"/>
                </a:cubicBezTo>
                <a:cubicBezTo>
                  <a:pt x="196" y="350145"/>
                  <a:pt x="8803" y="361784"/>
                  <a:pt x="21517" y="365892"/>
                </a:cubicBezTo>
                <a:cubicBezTo>
                  <a:pt x="25527" y="367261"/>
                  <a:pt x="29733" y="367359"/>
                  <a:pt x="33939" y="367359"/>
                </a:cubicBezTo>
                <a:lnTo>
                  <a:pt x="245004" y="367359"/>
                </a:lnTo>
                <a:cubicBezTo>
                  <a:pt x="314838" y="367359"/>
                  <a:pt x="384573" y="367359"/>
                  <a:pt x="454407" y="367359"/>
                </a:cubicBezTo>
                <a:cubicBezTo>
                  <a:pt x="456363" y="367359"/>
                  <a:pt x="458221" y="367359"/>
                  <a:pt x="460177" y="367359"/>
                </a:cubicBezTo>
                <a:cubicBezTo>
                  <a:pt x="468197" y="367065"/>
                  <a:pt x="475044" y="364033"/>
                  <a:pt x="480717" y="358361"/>
                </a:cubicBezTo>
                <a:cubicBezTo>
                  <a:pt x="486878" y="352199"/>
                  <a:pt x="489715" y="344766"/>
                  <a:pt x="489715" y="336061"/>
                </a:cubicBezTo>
                <a:cubicBezTo>
                  <a:pt x="489715" y="295178"/>
                  <a:pt x="489715" y="254295"/>
                  <a:pt x="489715" y="213412"/>
                </a:cubicBezTo>
                <a:cubicBezTo>
                  <a:pt x="489715" y="177518"/>
                  <a:pt x="489715" y="141623"/>
                  <a:pt x="489715" y="105630"/>
                </a:cubicBezTo>
                <a:close/>
              </a:path>
            </a:pathLst>
          </a:custGeom>
          <a:solidFill>
            <a:schemeClr val="bg1"/>
          </a:solidFill>
          <a:ln w="9676" cap="flat">
            <a:noFill/>
            <a:miter/>
          </a:ln>
        </p:spPr>
        <p:txBody>
          <a:bodyPr vert="horz" wrap="square" lIns="91440" tIns="45720" rIns="91440" bIns="45720" rtlCol="0" anchor="ctr"/>
          <a:lstStyle/>
          <a:p>
            <a:pPr algn="l">
              <a:lnSpc>
                <a:spcPct val="110000"/>
              </a:lnSpc>
            </a:pPr>
            <a:endParaRPr kumimoji="1" lang="zh-CN" altLang="en-US"/>
          </a:p>
        </p:txBody>
      </p:sp>
      <p:sp>
        <p:nvSpPr>
          <p:cNvPr id="2" name="文本框 1"/>
          <p:cNvSpPr txBox="1"/>
          <p:nvPr/>
        </p:nvSpPr>
        <p:spPr>
          <a:xfrm>
            <a:off x="940528" y="1368748"/>
            <a:ext cx="10177145" cy="337185"/>
          </a:xfrm>
          <a:prstGeom prst="rect">
            <a:avLst/>
          </a:prstGeom>
        </p:spPr>
        <p:txBody>
          <a:bodyPr wrap="square">
            <a:spAutoFit/>
          </a:bodyPr>
          <a:lstStyle/>
          <a:p>
            <a:pPr marL="0" algn="l">
              <a:buClrTx/>
              <a:buSzTx/>
              <a:buFontTx/>
            </a:pPr>
            <a:r>
              <a:rPr kumimoji="1" lang="en-US" altLang="zh-CN" sz="1600" b="1" i="0" dirty="0" err="1">
                <a:ln w="12700">
                  <a:noFill/>
                </a:ln>
                <a:solidFill>
                  <a:srgbClr val="0563C1">
                    <a:alpha val="100000"/>
                  </a:srgbClr>
                </a:solidFill>
                <a:latin typeface="宋体" panose="02010600030101010101" pitchFamily="2" charset="-122"/>
                <a:ea typeface="宋体" panose="02010600030101010101" pitchFamily="2" charset="-122"/>
                <a:cs typeface="宋体" panose="02010600030101010101" pitchFamily="2" charset="-122"/>
              </a:rPr>
              <a:t>SD卡</a:t>
            </a:r>
            <a:r>
              <a:rPr kumimoji="1" lang="en-US" altLang="zh-CN" sz="1600" b="1" i="0" dirty="0">
                <a:ln w="12700">
                  <a:noFill/>
                </a:ln>
                <a:solidFill>
                  <a:srgbClr val="0563C1">
                    <a:alpha val="100000"/>
                  </a:srgbClr>
                </a:solidFill>
                <a:latin typeface="宋体" panose="02010600030101010101" pitchFamily="2" charset="-122"/>
                <a:ea typeface="宋体" panose="02010600030101010101" pitchFamily="2" charset="-122"/>
                <a:cs typeface="宋体" panose="02010600030101010101" pitchFamily="2" charset="-122"/>
              </a:rPr>
              <a:t> </a:t>
            </a:r>
            <a:r>
              <a:rPr kumimoji="1" lang="en-US" altLang="zh-CN" sz="1600" b="1" i="0" dirty="0" err="1">
                <a:ln w="12700">
                  <a:noFill/>
                </a:ln>
                <a:solidFill>
                  <a:srgbClr val="0563C1">
                    <a:alpha val="100000"/>
                  </a:srgbClr>
                </a:solidFill>
                <a:latin typeface="宋体" panose="02010600030101010101" pitchFamily="2" charset="-122"/>
                <a:ea typeface="宋体" panose="02010600030101010101" pitchFamily="2" charset="-122"/>
                <a:cs typeface="宋体" panose="02010600030101010101" pitchFamily="2" charset="-122"/>
              </a:rPr>
              <a:t>插槽</a:t>
            </a: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rPr>
              <a:t>：</a:t>
            </a:r>
            <a:r>
              <a:rPr kumimoji="1" lang="en-US" altLang="zh-CN" sz="1600" b="0" i="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用于扩展存储容量，存放系统文件或数据</a:t>
            </a:r>
            <a:r>
              <a:rPr kumimoji="1" lang="en-US" altLang="zh-CN" sz="1600" b="0" i="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   </a:t>
            </a:r>
            <a:r>
              <a:rPr kumimoji="1" lang="en-US" altLang="zh-CN" sz="1600" b="1" dirty="0" err="1">
                <a:ln w="12700">
                  <a:noFill/>
                </a:ln>
                <a:solidFill>
                  <a:srgbClr val="0563C1">
                    <a:alpha val="100000"/>
                  </a:srgbClr>
                </a:solidFill>
                <a:latin typeface="宋体" panose="02010600030101010101" pitchFamily="2" charset="-122"/>
                <a:ea typeface="宋体" panose="02010600030101010101" pitchFamily="2" charset="-122"/>
              </a:rPr>
              <a:t>TF卡</a:t>
            </a:r>
            <a:r>
              <a:rPr kumimoji="1" lang="en-US" altLang="zh-CN" sz="1600" b="1" dirty="0">
                <a:ln w="12700">
                  <a:noFill/>
                </a:ln>
                <a:solidFill>
                  <a:srgbClr val="0563C1">
                    <a:alpha val="100000"/>
                  </a:srgbClr>
                </a:solidFill>
                <a:latin typeface="宋体" panose="02010600030101010101" pitchFamily="2" charset="-122"/>
                <a:ea typeface="宋体" panose="02010600030101010101" pitchFamily="2" charset="-122"/>
              </a:rPr>
              <a:t> </a:t>
            </a:r>
            <a:r>
              <a:rPr kumimoji="1" lang="en-US" altLang="zh-CN" sz="1600" b="1" dirty="0" err="1">
                <a:ln w="12700">
                  <a:noFill/>
                </a:ln>
                <a:solidFill>
                  <a:srgbClr val="0563C1">
                    <a:alpha val="100000"/>
                  </a:srgbClr>
                </a:solidFill>
                <a:latin typeface="宋体" panose="02010600030101010101" pitchFamily="2" charset="-122"/>
                <a:ea typeface="宋体" panose="02010600030101010101" pitchFamily="2" charset="-122"/>
              </a:rPr>
              <a:t>插槽</a:t>
            </a: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rPr>
              <a:t>：</a:t>
            </a:r>
            <a:r>
              <a:rPr kumimoji="1" lang="en-US" altLang="zh-CN" sz="1600" b="0" i="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部分小型开发板使用</a:t>
            </a:r>
            <a:r>
              <a:rPr kumimoji="1" lang="en-US" altLang="zh-CN" sz="1600" b="0" i="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 TF </a:t>
            </a:r>
            <a:r>
              <a:rPr kumimoji="1" lang="en-US" altLang="zh-CN" sz="1600" b="0" i="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卡作为存储介质</a:t>
            </a:r>
            <a:endParaRPr kumimoji="1" lang="en-US" altLang="zh-CN" sz="1600" b="0" i="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11" name="表格 10"/>
          <p:cNvGraphicFramePr>
            <a:graphicFrameLocks noGrp="1"/>
          </p:cNvGraphicFramePr>
          <p:nvPr/>
        </p:nvGraphicFramePr>
        <p:xfrm>
          <a:off x="2426634" y="5061903"/>
          <a:ext cx="6920231" cy="1483360"/>
        </p:xfrm>
        <a:graphic>
          <a:graphicData uri="http://schemas.openxmlformats.org/drawingml/2006/table">
            <a:tbl>
              <a:tblPr firstRow="1" bandRow="1">
                <a:tableStyleId>{5C22544A-7EE6-4342-B048-85BDC9FD1C3A}</a:tableStyleId>
              </a:tblPr>
              <a:tblGrid>
                <a:gridCol w="1354667"/>
                <a:gridCol w="1354667"/>
                <a:gridCol w="1354667"/>
                <a:gridCol w="1535430"/>
                <a:gridCol w="1320800"/>
              </a:tblGrid>
              <a:tr h="370840">
                <a:tc>
                  <a:txBody>
                    <a:bodyPr/>
                    <a:lstStyle/>
                    <a:p>
                      <a:pPr marL="0" marR="0" algn="ctr" rtl="0" eaLnBrk="1" fontAlgn="auto" latinLnBrk="0" hangingPunct="1">
                        <a:buClrTx/>
                        <a:buSzTx/>
                        <a:buFontTx/>
                        <a:buNone/>
                      </a:pPr>
                      <a:r>
                        <a:rPr lang="zh-CN" altLang="en-US" sz="1200" dirty="0">
                          <a:solidFill>
                            <a:schemeClr val="tx1"/>
                          </a:solidFill>
                          <a:cs typeface="+mn-ea"/>
                        </a:rPr>
                        <a:t>型号</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器件类型</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使用位置</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作用</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封装</a:t>
                      </a:r>
                      <a:endParaRPr lang="zh-CN" alt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en-US" sz="1200" dirty="0">
                          <a:solidFill>
                            <a:schemeClr val="tx1"/>
                          </a:solidFill>
                          <a:cs typeface="+mn-ea"/>
                        </a:rPr>
                        <a:t>ESD0524P</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ESD</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SD卡接口</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浪涌、静电</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DFN2510</a:t>
                      </a:r>
                      <a:endParaRPr 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en-US" sz="1200" dirty="0">
                          <a:solidFill>
                            <a:schemeClr val="tx1"/>
                          </a:solidFill>
                          <a:cs typeface="+mn-ea"/>
                        </a:rPr>
                        <a:t>ESDLC5V0D3B</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ESD</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SD卡接口</a:t>
                      </a:r>
                      <a:endParaRPr lang="en-US" sz="1200" dirty="0">
                        <a:solidFill>
                          <a:schemeClr val="tx1"/>
                        </a:solidFill>
                        <a:cs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en-US" sz="1200" dirty="0">
                          <a:solidFill>
                            <a:schemeClr val="tx1"/>
                          </a:solidFill>
                          <a:cs typeface="+mn-ea"/>
                        </a:rPr>
                        <a:t>浪涌、静电</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SOD323</a:t>
                      </a:r>
                      <a:endParaRPr 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en-US" sz="1200" dirty="0">
                          <a:solidFill>
                            <a:schemeClr val="tx1"/>
                          </a:solidFill>
                          <a:cs typeface="+mn-ea"/>
                        </a:rPr>
                        <a:t>SMF5.0CA</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TVS</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SD卡接口</a:t>
                      </a:r>
                      <a:endParaRPr lang="en-US" sz="1200" dirty="0">
                        <a:solidFill>
                          <a:schemeClr val="tx1"/>
                        </a:solidFill>
                        <a:cs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en-US" sz="1200" dirty="0" err="1">
                          <a:solidFill>
                            <a:schemeClr val="tx1"/>
                          </a:solidFill>
                          <a:cs typeface="+mn-ea"/>
                        </a:rPr>
                        <a:t>浪涌</a:t>
                      </a:r>
                      <a:r>
                        <a:rPr lang="en-US" sz="1200" dirty="0">
                          <a:solidFill>
                            <a:schemeClr val="tx1"/>
                          </a:solidFill>
                          <a:cs typeface="+mn-ea"/>
                        </a:rPr>
                        <a:t>、</a:t>
                      </a:r>
                      <a:r>
                        <a:rPr lang="zh-CN" altLang="en-US" sz="1200" dirty="0">
                          <a:solidFill>
                            <a:schemeClr val="tx1"/>
                          </a:solidFill>
                          <a:cs typeface="+mn-ea"/>
                        </a:rPr>
                        <a:t>抛负载</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SOD123FL</a:t>
                      </a:r>
                      <a:endParaRPr lang="en-US" sz="1200" dirty="0">
                        <a:solidFill>
                          <a:schemeClr val="tx1"/>
                        </a:solidFill>
                        <a:cs typeface="+mn-ea"/>
                      </a:endParaRPr>
                    </a:p>
                  </a:txBody>
                  <a:tcPr anchor="ctr">
                    <a:noFill/>
                  </a:tcPr>
                </a:tc>
              </a:tr>
            </a:tbl>
          </a:graphicData>
        </a:graphic>
      </p:graphicFrame>
      <p:pic>
        <p:nvPicPr>
          <p:cNvPr id="5" name="图片 4"/>
          <p:cNvPicPr>
            <a:picLocks noChangeAspect="1"/>
          </p:cNvPicPr>
          <p:nvPr/>
        </p:nvPicPr>
        <p:blipFill>
          <a:blip r:embed="rId2"/>
          <a:stretch>
            <a:fillRect/>
          </a:stretch>
        </p:blipFill>
        <p:spPr>
          <a:xfrm>
            <a:off x="2047741" y="1870844"/>
            <a:ext cx="4048259" cy="3037663"/>
          </a:xfrm>
          <a:prstGeom prst="rect">
            <a:avLst/>
          </a:prstGeom>
        </p:spPr>
      </p:pic>
      <p:pic>
        <p:nvPicPr>
          <p:cNvPr id="12" name="图片 11"/>
          <p:cNvPicPr>
            <a:picLocks noChangeAspect="1"/>
          </p:cNvPicPr>
          <p:nvPr/>
        </p:nvPicPr>
        <p:blipFill>
          <a:blip r:embed="rId3"/>
          <a:stretch>
            <a:fillRect/>
          </a:stretch>
        </p:blipFill>
        <p:spPr>
          <a:xfrm>
            <a:off x="7212313" y="2038156"/>
            <a:ext cx="2391109" cy="2781688"/>
          </a:xfrm>
          <a:prstGeom prst="rect">
            <a:avLst/>
          </a:prstGeom>
        </p:spPr>
      </p:pic>
      <p:sp>
        <p:nvSpPr>
          <p:cNvPr id="13"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nSpc>
                <a:spcPct val="130000"/>
              </a:lnSpc>
            </a:pPr>
            <a:r>
              <a:rPr kumimoji="1" lang="en-US" altLang="zh-CN" sz="2400" dirty="0">
                <a:ln w="12700">
                  <a:noFill/>
                </a:ln>
                <a:solidFill>
                  <a:srgbClr val="000000">
                    <a:alpha val="100000"/>
                  </a:srgbClr>
                </a:solidFill>
                <a:latin typeface="华光粗黑_CNKI" panose="02000500000000000000" pitchFamily="2" charset="-122"/>
                <a:ea typeface="华光粗黑_CNKI" panose="02000500000000000000" pitchFamily="2" charset="-122"/>
                <a:sym typeface="+mn-ea"/>
              </a:rPr>
              <a:t>4.4 </a:t>
            </a:r>
            <a:r>
              <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sym typeface="+mn-ea"/>
              </a:rPr>
              <a:t>存储接口</a:t>
            </a:r>
            <a:r>
              <a:rPr kumimoji="1" lang="en-US" altLang="zh-CN" sz="2400" dirty="0" err="1">
                <a:ln w="12700">
                  <a:noFill/>
                </a:ln>
                <a:solidFill>
                  <a:srgbClr val="000000">
                    <a:alpha val="100000"/>
                  </a:srgbClr>
                </a:solidFill>
                <a:latin typeface="华光粗黑_CNKI" panose="02000500000000000000" pitchFamily="2" charset="-122"/>
                <a:ea typeface="华光粗黑_CNKI" panose="02000500000000000000" pitchFamily="2" charset="-122"/>
                <a:sym typeface="+mn-ea"/>
              </a:rPr>
              <a:t>EMC及</a:t>
            </a:r>
            <a:r>
              <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sym typeface="+mn-ea"/>
              </a:rPr>
              <a:t>热插拔</a:t>
            </a:r>
            <a:r>
              <a:rPr kumimoji="1" lang="en-US" altLang="zh-CN" sz="2400" dirty="0" err="1">
                <a:ln w="12700">
                  <a:noFill/>
                </a:ln>
                <a:solidFill>
                  <a:srgbClr val="000000">
                    <a:alpha val="100000"/>
                  </a:srgbClr>
                </a:solidFill>
                <a:latin typeface="华光粗黑_CNKI" panose="02000500000000000000" pitchFamily="2" charset="-122"/>
                <a:ea typeface="华光粗黑_CNKI" panose="02000500000000000000" pitchFamily="2" charset="-122"/>
                <a:sym typeface="+mn-ea"/>
              </a:rPr>
              <a:t>可靠性设计</a:t>
            </a:r>
            <a:endPar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endParaRPr>
          </a:p>
        </p:txBody>
      </p:sp>
      <p:pic>
        <p:nvPicPr>
          <p:cNvPr id="16" name="图片 15"/>
          <p:cNvPicPr>
            <a:picLocks noChangeAspect="1"/>
          </p:cNvPicPr>
          <p:nvPr/>
        </p:nvPicPr>
        <p:blipFill>
          <a:blip r:embed="rId4"/>
          <a:stretch>
            <a:fillRect/>
          </a:stretch>
        </p:blipFill>
        <p:spPr>
          <a:xfrm>
            <a:off x="10067925" y="476250"/>
            <a:ext cx="1500505" cy="36703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bg1"/>
              </a:gs>
              <a:gs pos="100000">
                <a:schemeClr val="accent1">
                  <a:lumMod val="20000"/>
                  <a:lumOff val="80000"/>
                </a:schemeClr>
              </a:gs>
            </a:gsLst>
            <a:lin ang="27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350" y="-12700"/>
            <a:ext cx="12179300" cy="6883400"/>
          </a:xfrm>
          <a:prstGeom prst="rect">
            <a:avLst/>
          </a:prstGeom>
          <a:solidFill>
            <a:schemeClr val="bg1"/>
          </a:solidFill>
        </p:spPr>
        <p:txBody>
          <a:bodyPr vert="horz" wrap="square" lIns="0" tIns="0" rIns="0" bIns="0" rtlCol="0" anchor="ctr"/>
          <a:lstStyle/>
          <a:p>
            <a:pPr algn="ctr">
              <a:lnSpc>
                <a:spcPct val="100000"/>
              </a:lnSpc>
            </a:pPr>
            <a:endParaRPr kumimoji="1" lang="zh-CN" altLang="en-US"/>
          </a:p>
        </p:txBody>
      </p:sp>
      <p:sp>
        <p:nvSpPr>
          <p:cNvPr id="13" name="标题 1"/>
          <p:cNvSpPr txBox="1"/>
          <p:nvPr/>
        </p:nvSpPr>
        <p:spPr>
          <a:xfrm>
            <a:off x="2301373" y="1321568"/>
            <a:ext cx="2238596" cy="15914"/>
          </a:xfrm>
          <a:prstGeom prst="rect">
            <a:avLst/>
          </a:prstGeom>
          <a:gradFill>
            <a:gsLst>
              <a:gs pos="0">
                <a:schemeClr val="accent1">
                  <a:alpha val="0"/>
                </a:schemeClr>
              </a:gs>
              <a:gs pos="100000">
                <a:schemeClr val="accent1">
                  <a:lumMod val="40000"/>
                  <a:lumOff val="6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4539969" y="1202745"/>
            <a:ext cx="253560" cy="253560"/>
          </a:xfrm>
          <a:prstGeom prst="diamond">
            <a:avLst/>
          </a:prstGeom>
          <a:no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flipH="1">
            <a:off x="7424066" y="1321568"/>
            <a:ext cx="2238596" cy="15914"/>
          </a:xfrm>
          <a:prstGeom prst="rect">
            <a:avLst/>
          </a:prstGeom>
          <a:gradFill>
            <a:gsLst>
              <a:gs pos="0">
                <a:schemeClr val="accent1">
                  <a:alpha val="0"/>
                </a:schemeClr>
              </a:gs>
              <a:gs pos="100000">
                <a:schemeClr val="accent1">
                  <a:lumMod val="40000"/>
                  <a:lumOff val="6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flipH="1">
            <a:off x="7170506" y="1202745"/>
            <a:ext cx="253560" cy="253560"/>
          </a:xfrm>
          <a:prstGeom prst="diamond">
            <a:avLst/>
          </a:prstGeom>
          <a:noFill/>
          <a:ln w="12700" cap="sq">
            <a:solidFill>
              <a:schemeClr val="accent1">
                <a:lumMod val="40000"/>
                <a:lumOff val="6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custDataLst>
              <p:tags r:id="rId1"/>
            </p:custDataLst>
          </p:nvPr>
        </p:nvSpPr>
        <p:spPr>
          <a:xfrm>
            <a:off x="3071495" y="2780665"/>
            <a:ext cx="8135620" cy="3091815"/>
          </a:xfrm>
          <a:prstGeom prst="rect">
            <a:avLst/>
          </a:prstGeom>
          <a:noFill/>
          <a:ln>
            <a:noFill/>
          </a:ln>
          <a:effectLst/>
        </p:spPr>
        <p:txBody>
          <a:bodyPr vert="horz" wrap="square" lIns="0" tIns="0" rIns="0" bIns="0" rtlCol="0" anchor="ctr"/>
          <a:lstStyle/>
          <a:p>
            <a:pPr algn="l">
              <a:lnSpc>
                <a:spcPct val="200000"/>
              </a:lnSpc>
            </a:pPr>
            <a:r>
              <a:rPr kumimoji="1" lang="en-US" altLang="zh-CN" sz="2800" b="1" dirty="0">
                <a:ln w="6350">
                  <a:noFill/>
                </a:ln>
                <a:gradFill>
                  <a:gsLst>
                    <a:gs pos="30000">
                      <a:srgbClr val="1455D7">
                        <a:alpha val="100000"/>
                      </a:srgbClr>
                    </a:gs>
                    <a:gs pos="87000">
                      <a:srgbClr val="0E3B96">
                        <a:alpha val="100000"/>
                      </a:srgbClr>
                    </a:gs>
                  </a:gsLst>
                  <a:lin ang="4800000" scaled="0"/>
                </a:gradFill>
                <a:latin typeface="宋体" panose="02010600030101010101" pitchFamily="2" charset="-122"/>
                <a:ea typeface="宋体" panose="02010600030101010101" pitchFamily="2" charset="-122"/>
                <a:cs typeface="宋体" panose="02010600030101010101" pitchFamily="2" charset="-122"/>
                <a:sym typeface="+mn-ea"/>
              </a:rPr>
              <a:t>01</a:t>
            </a:r>
            <a:r>
              <a:rPr kumimoji="1" lang="en-US" altLang="zh-CN" sz="2400" dirty="0">
                <a:ln w="6350">
                  <a:noFill/>
                </a:ln>
                <a:gradFill>
                  <a:gsLst>
                    <a:gs pos="30000">
                      <a:srgbClr val="1455D7">
                        <a:alpha val="100000"/>
                      </a:srgbClr>
                    </a:gs>
                    <a:gs pos="87000">
                      <a:srgbClr val="0E3B96">
                        <a:alpha val="100000"/>
                      </a:srgbClr>
                    </a:gs>
                  </a:gsLst>
                  <a:lin ang="4800000" scaled="0"/>
                </a:gradFill>
                <a:latin typeface="宋体" panose="02010600030101010101" pitchFamily="2" charset="-122"/>
                <a:ea typeface="宋体" panose="02010600030101010101" pitchFamily="2" charset="-122"/>
                <a:cs typeface="宋体" panose="02010600030101010101" pitchFamily="2" charset="-122"/>
                <a:sym typeface="+mn-ea"/>
              </a:rPr>
              <a:t>   </a:t>
            </a:r>
            <a:r>
              <a:rPr kumimoji="1" lang="en-US" altLang="zh-CN" sz="2400" dirty="0" err="1">
                <a:ln w="6350">
                  <a:noFill/>
                </a:ln>
                <a:gradFill>
                  <a:gsLst>
                    <a:gs pos="30000">
                      <a:srgbClr val="1455D7">
                        <a:alpha val="100000"/>
                      </a:srgbClr>
                    </a:gs>
                    <a:gs pos="87000">
                      <a:srgbClr val="0E3B96">
                        <a:alpha val="100000"/>
                      </a:srgbClr>
                    </a:gs>
                  </a:gsLst>
                  <a:lin ang="4800000" scaled="0"/>
                </a:gradFill>
                <a:latin typeface="宋体" panose="02010600030101010101" pitchFamily="2" charset="-122"/>
                <a:ea typeface="宋体" panose="02010600030101010101" pitchFamily="2" charset="-122"/>
                <a:cs typeface="宋体" panose="02010600030101010101" pitchFamily="2" charset="-122"/>
              </a:rPr>
              <a:t>国际和国内标准内容</a:t>
            </a:r>
            <a:endParaRPr kumimoji="1" lang="en-US" altLang="zh-CN" sz="2400" dirty="0">
              <a:ln w="6350">
                <a:noFill/>
              </a:ln>
              <a:gradFill>
                <a:gsLst>
                  <a:gs pos="30000">
                    <a:srgbClr val="1455D7">
                      <a:alpha val="100000"/>
                    </a:srgbClr>
                  </a:gs>
                  <a:gs pos="87000">
                    <a:srgbClr val="0E3B96">
                      <a:alpha val="100000"/>
                    </a:srgbClr>
                  </a:gs>
                </a:gsLst>
                <a:lin ang="4800000" scaled="0"/>
              </a:gra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pPr>
            <a:r>
              <a:rPr kumimoji="1" lang="en-US" altLang="zh-CN" sz="2800" b="1" dirty="0">
                <a:ln w="6350">
                  <a:noFill/>
                </a:ln>
                <a:gradFill>
                  <a:gsLst>
                    <a:gs pos="30000">
                      <a:srgbClr val="1455D7">
                        <a:alpha val="100000"/>
                      </a:srgbClr>
                    </a:gs>
                    <a:gs pos="87000">
                      <a:srgbClr val="0E3B96">
                        <a:alpha val="100000"/>
                      </a:srgbClr>
                    </a:gs>
                  </a:gsLst>
                  <a:lin ang="4800000" scaled="0"/>
                </a:gradFill>
                <a:latin typeface="宋体" panose="02010600030101010101" pitchFamily="2" charset="-122"/>
                <a:ea typeface="宋体" panose="02010600030101010101" pitchFamily="2" charset="-122"/>
                <a:cs typeface="宋体" panose="02010600030101010101" pitchFamily="2" charset="-122"/>
                <a:sym typeface="+mn-ea"/>
              </a:rPr>
              <a:t>02</a:t>
            </a:r>
            <a:r>
              <a:rPr kumimoji="1" lang="en-US" altLang="zh-CN" sz="2400" dirty="0">
                <a:ln w="6350">
                  <a:noFill/>
                </a:ln>
                <a:gradFill>
                  <a:gsLst>
                    <a:gs pos="30000">
                      <a:srgbClr val="1455D7">
                        <a:alpha val="100000"/>
                      </a:srgbClr>
                    </a:gs>
                    <a:gs pos="87000">
                      <a:srgbClr val="0E3B96">
                        <a:alpha val="100000"/>
                      </a:srgbClr>
                    </a:gs>
                  </a:gsLst>
                  <a:lin ang="4800000" scaled="0"/>
                </a:gradFill>
                <a:latin typeface="宋体" panose="02010600030101010101" pitchFamily="2" charset="-122"/>
                <a:ea typeface="宋体" panose="02010600030101010101" pitchFamily="2" charset="-122"/>
                <a:cs typeface="宋体" panose="02010600030101010101" pitchFamily="2" charset="-122"/>
                <a:sym typeface="+mn-ea"/>
              </a:rPr>
              <a:t>   </a:t>
            </a:r>
            <a:r>
              <a:rPr kumimoji="1" lang="en-US" altLang="zh-CN" sz="2400" dirty="0" err="1">
                <a:ln w="6350">
                  <a:noFill/>
                </a:ln>
                <a:gradFill>
                  <a:gsLst>
                    <a:gs pos="30000">
                      <a:srgbClr val="1455D7">
                        <a:alpha val="100000"/>
                      </a:srgbClr>
                    </a:gs>
                    <a:gs pos="87000">
                      <a:srgbClr val="0E3B96">
                        <a:alpha val="100000"/>
                      </a:srgbClr>
                    </a:gs>
                  </a:gsLst>
                  <a:lin ang="4800000" scaled="0"/>
                </a:gradFill>
                <a:latin typeface="宋体" panose="02010600030101010101" pitchFamily="2" charset="-122"/>
                <a:ea typeface="宋体" panose="02010600030101010101" pitchFamily="2" charset="-122"/>
                <a:cs typeface="宋体" panose="02010600030101010101" pitchFamily="2" charset="-122"/>
                <a:sym typeface="+mn-ea"/>
              </a:rPr>
              <a:t>国际和国内标准的电子部分电磁兼容EMC</a:t>
            </a:r>
            <a:endParaRPr kumimoji="1" lang="en-US" altLang="zh-CN" sz="2400" dirty="0">
              <a:ln w="6350">
                <a:noFill/>
              </a:ln>
              <a:gradFill>
                <a:gsLst>
                  <a:gs pos="30000">
                    <a:srgbClr val="1455D7">
                      <a:alpha val="100000"/>
                    </a:srgbClr>
                  </a:gs>
                  <a:gs pos="87000">
                    <a:srgbClr val="0E3B96">
                      <a:alpha val="100000"/>
                    </a:srgbClr>
                  </a:gs>
                </a:gsLst>
                <a:lin ang="4800000" scaled="0"/>
              </a:gra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200000"/>
              </a:lnSpc>
            </a:pPr>
            <a:r>
              <a:rPr kumimoji="1" lang="en-US" altLang="zh-CN" sz="2800" b="1" dirty="0">
                <a:ln w="6350">
                  <a:noFill/>
                </a:ln>
                <a:gradFill>
                  <a:gsLst>
                    <a:gs pos="30000">
                      <a:srgbClr val="1455D7">
                        <a:alpha val="100000"/>
                      </a:srgbClr>
                    </a:gs>
                    <a:gs pos="87000">
                      <a:srgbClr val="0E3B96">
                        <a:alpha val="100000"/>
                      </a:srgbClr>
                    </a:gs>
                  </a:gsLst>
                  <a:lin ang="4800000" scaled="0"/>
                </a:gradFill>
                <a:latin typeface="宋体" panose="02010600030101010101" pitchFamily="2" charset="-122"/>
                <a:ea typeface="宋体" panose="02010600030101010101" pitchFamily="2" charset="-122"/>
                <a:cs typeface="宋体" panose="02010600030101010101" pitchFamily="2" charset="-122"/>
                <a:sym typeface="+mn-ea"/>
              </a:rPr>
              <a:t>03</a:t>
            </a:r>
            <a:r>
              <a:rPr kumimoji="1" lang="en-US" altLang="zh-CN" sz="2400" dirty="0">
                <a:ln w="6350">
                  <a:noFill/>
                </a:ln>
                <a:gradFill>
                  <a:gsLst>
                    <a:gs pos="30000">
                      <a:srgbClr val="1455D7">
                        <a:alpha val="100000"/>
                      </a:srgbClr>
                    </a:gs>
                    <a:gs pos="87000">
                      <a:srgbClr val="0E3B96">
                        <a:alpha val="100000"/>
                      </a:srgbClr>
                    </a:gs>
                  </a:gsLst>
                  <a:lin ang="4800000" scaled="0"/>
                </a:gradFill>
                <a:latin typeface="宋体" panose="02010600030101010101" pitchFamily="2" charset="-122"/>
                <a:ea typeface="宋体" panose="02010600030101010101" pitchFamily="2" charset="-122"/>
                <a:cs typeface="宋体" panose="02010600030101010101" pitchFamily="2" charset="-122"/>
                <a:sym typeface="+mn-ea"/>
              </a:rPr>
              <a:t>   </a:t>
            </a:r>
            <a:r>
              <a:rPr kumimoji="1" lang="en-US" altLang="zh-CN" sz="2400" dirty="0" err="1">
                <a:ln w="6350">
                  <a:noFill/>
                </a:ln>
                <a:gradFill>
                  <a:gsLst>
                    <a:gs pos="30000">
                      <a:srgbClr val="1455D7">
                        <a:alpha val="100000"/>
                      </a:srgbClr>
                    </a:gs>
                    <a:gs pos="87000">
                      <a:srgbClr val="0E3B96">
                        <a:alpha val="100000"/>
                      </a:srgbClr>
                    </a:gs>
                  </a:gsLst>
                  <a:lin ang="4800000" scaled="0"/>
                </a:gradFill>
                <a:latin typeface="宋体" panose="02010600030101010101" pitchFamily="2" charset="-122"/>
                <a:ea typeface="宋体" panose="02010600030101010101" pitchFamily="2" charset="-122"/>
                <a:cs typeface="宋体" panose="02010600030101010101" pitchFamily="2" charset="-122"/>
                <a:sym typeface="+mn-ea"/>
              </a:rPr>
              <a:t>便携式血凝仪在实际应用过程中出现的问题</a:t>
            </a:r>
            <a:endParaRPr kumimoji="1" lang="en-US" altLang="zh-CN" sz="2400" dirty="0">
              <a:ln w="6350">
                <a:noFill/>
              </a:ln>
              <a:gradFill>
                <a:gsLst>
                  <a:gs pos="30000">
                    <a:srgbClr val="1455D7">
                      <a:alpha val="100000"/>
                    </a:srgbClr>
                  </a:gs>
                  <a:gs pos="87000">
                    <a:srgbClr val="0E3B96">
                      <a:alpha val="100000"/>
                    </a:srgbClr>
                  </a:gs>
                </a:gsLst>
                <a:lin ang="4800000" scaled="0"/>
              </a:gra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200000"/>
              </a:lnSpc>
            </a:pPr>
            <a:r>
              <a:rPr kumimoji="1" lang="en-US" altLang="zh-CN" sz="2800" b="1" dirty="0">
                <a:ln w="6350">
                  <a:noFill/>
                </a:ln>
                <a:gradFill>
                  <a:gsLst>
                    <a:gs pos="30000">
                      <a:srgbClr val="1455D7">
                        <a:alpha val="100000"/>
                      </a:srgbClr>
                    </a:gs>
                    <a:gs pos="87000">
                      <a:srgbClr val="0E3B96">
                        <a:alpha val="100000"/>
                      </a:srgbClr>
                    </a:gs>
                  </a:gsLst>
                  <a:lin ang="4800000" scaled="0"/>
                </a:gradFill>
                <a:latin typeface="宋体" panose="02010600030101010101" pitchFamily="2" charset="-122"/>
                <a:ea typeface="宋体" panose="02010600030101010101" pitchFamily="2" charset="-122"/>
                <a:cs typeface="宋体" panose="02010600030101010101" pitchFamily="2" charset="-122"/>
                <a:sym typeface="+mn-ea"/>
              </a:rPr>
              <a:t>04</a:t>
            </a:r>
            <a:r>
              <a:rPr kumimoji="1" lang="en-US" altLang="zh-CN" sz="2400" dirty="0">
                <a:latin typeface="宋体" panose="02010600030101010101" pitchFamily="2" charset="-122"/>
                <a:ea typeface="宋体" panose="02010600030101010101" pitchFamily="2" charset="-122"/>
                <a:cs typeface="宋体" panose="02010600030101010101" pitchFamily="2" charset="-122"/>
              </a:rPr>
              <a:t>   </a:t>
            </a:r>
            <a:r>
              <a:rPr kumimoji="1" lang="en-US" altLang="zh-CN" sz="2400" dirty="0" err="1">
                <a:ln w="6350">
                  <a:noFill/>
                </a:ln>
                <a:gradFill>
                  <a:gsLst>
                    <a:gs pos="30000">
                      <a:srgbClr val="1455D7">
                        <a:alpha val="100000"/>
                      </a:srgbClr>
                    </a:gs>
                    <a:gs pos="87000">
                      <a:srgbClr val="0E3B96">
                        <a:alpha val="100000"/>
                      </a:srgbClr>
                    </a:gs>
                  </a:gsLst>
                  <a:lin ang="4800000" scaled="0"/>
                </a:gradFill>
                <a:latin typeface="宋体" panose="02010600030101010101" pitchFamily="2" charset="-122"/>
                <a:ea typeface="宋体" panose="02010600030101010101" pitchFamily="2" charset="-122"/>
                <a:cs typeface="宋体" panose="02010600030101010101" pitchFamily="2" charset="-122"/>
                <a:sym typeface="+mn-ea"/>
              </a:rPr>
              <a:t>便携式血凝仪主要的对外I</a:t>
            </a:r>
            <a:r>
              <a:rPr kumimoji="1" lang="en-US" altLang="zh-CN" sz="2400" dirty="0">
                <a:ln w="6350">
                  <a:noFill/>
                </a:ln>
                <a:gradFill>
                  <a:gsLst>
                    <a:gs pos="30000">
                      <a:srgbClr val="1455D7">
                        <a:alpha val="100000"/>
                      </a:srgbClr>
                    </a:gs>
                    <a:gs pos="87000">
                      <a:srgbClr val="0E3B96">
                        <a:alpha val="100000"/>
                      </a:srgbClr>
                    </a:gs>
                  </a:gsLst>
                  <a:lin ang="4800000" scaled="0"/>
                </a:gradFill>
                <a:latin typeface="宋体" panose="02010600030101010101" pitchFamily="2" charset="-122"/>
                <a:ea typeface="宋体" panose="02010600030101010101" pitchFamily="2" charset="-122"/>
                <a:cs typeface="宋体" panose="02010600030101010101" pitchFamily="2" charset="-122"/>
                <a:sym typeface="+mn-ea"/>
              </a:rPr>
              <a:t>/</a:t>
            </a:r>
            <a:r>
              <a:rPr kumimoji="1" lang="en-US" altLang="zh-CN" sz="2400" dirty="0" err="1">
                <a:ln w="6350">
                  <a:noFill/>
                </a:ln>
                <a:gradFill>
                  <a:gsLst>
                    <a:gs pos="30000">
                      <a:srgbClr val="1455D7">
                        <a:alpha val="100000"/>
                      </a:srgbClr>
                    </a:gs>
                    <a:gs pos="87000">
                      <a:srgbClr val="0E3B96">
                        <a:alpha val="100000"/>
                      </a:srgbClr>
                    </a:gs>
                  </a:gsLst>
                  <a:lin ang="4800000" scaled="0"/>
                </a:gradFill>
                <a:latin typeface="宋体" panose="02010600030101010101" pitchFamily="2" charset="-122"/>
                <a:ea typeface="宋体" panose="02010600030101010101" pitchFamily="2" charset="-122"/>
                <a:cs typeface="宋体" panose="02010600030101010101" pitchFamily="2" charset="-122"/>
                <a:sym typeface="+mn-ea"/>
              </a:rPr>
              <a:t>O接口及EMC解决方案</a:t>
            </a:r>
            <a:endParaRPr kumimoji="1" lang="zh-CN" altLang="en-US" sz="2400" dirty="0">
              <a:latin typeface="宋体" panose="02010600030101010101" pitchFamily="2" charset="-122"/>
              <a:ea typeface="宋体" panose="02010600030101010101" pitchFamily="2" charset="-122"/>
              <a:cs typeface="宋体" panose="02010600030101010101" pitchFamily="2" charset="-122"/>
            </a:endParaRPr>
          </a:p>
          <a:p>
            <a:pPr algn="l">
              <a:lnSpc>
                <a:spcPct val="110000"/>
              </a:lnSpc>
            </a:pPr>
            <a:endParaRPr kumimoji="1" lang="zh-CN" altLang="en-US" dirty="0"/>
          </a:p>
          <a:p>
            <a:pPr algn="l">
              <a:lnSpc>
                <a:spcPct val="110000"/>
              </a:lnSpc>
            </a:pPr>
            <a:endParaRPr kumimoji="1" lang="zh-CN" altLang="en-US" dirty="0"/>
          </a:p>
        </p:txBody>
      </p:sp>
      <p:sp>
        <p:nvSpPr>
          <p:cNvPr id="22" name="标题 1"/>
          <p:cNvSpPr txBox="1"/>
          <p:nvPr>
            <p:custDataLst>
              <p:tags r:id="rId2"/>
            </p:custDataLst>
          </p:nvPr>
        </p:nvSpPr>
        <p:spPr>
          <a:xfrm>
            <a:off x="2006416" y="4320343"/>
            <a:ext cx="3961248" cy="1334560"/>
          </a:xfrm>
          <a:prstGeom prst="rect">
            <a:avLst/>
          </a:prstGeom>
          <a:noFill/>
          <a:ln>
            <a:noFill/>
          </a:ln>
          <a:effectLst/>
        </p:spPr>
        <p:txBody>
          <a:bodyPr vert="horz" wrap="square" lIns="0" tIns="0" rIns="0" bIns="0" rtlCol="0" anchor="ctr"/>
          <a:lstStyle/>
          <a:p>
            <a:pPr algn="l">
              <a:lnSpc>
                <a:spcPct val="110000"/>
              </a:lnSpc>
            </a:pPr>
            <a:endParaRPr kumimoji="1" lang="zh-CN" altLang="en-US"/>
          </a:p>
        </p:txBody>
      </p:sp>
      <p:sp>
        <p:nvSpPr>
          <p:cNvPr id="25" name="标题 1"/>
          <p:cNvSpPr txBox="1"/>
          <p:nvPr/>
        </p:nvSpPr>
        <p:spPr>
          <a:xfrm>
            <a:off x="4367530" y="1701165"/>
            <a:ext cx="3155950" cy="351790"/>
          </a:xfrm>
          <a:prstGeom prst="rect">
            <a:avLst/>
          </a:prstGeom>
          <a:noFill/>
          <a:ln>
            <a:noFill/>
          </a:ln>
        </p:spPr>
        <p:txBody>
          <a:bodyPr vert="horz" wrap="square" lIns="0" tIns="0" rIns="0" bIns="0" rtlCol="0" anchor="t"/>
          <a:lstStyle/>
          <a:p>
            <a:pPr algn="ctr">
              <a:lnSpc>
                <a:spcPct val="100000"/>
              </a:lnSpc>
            </a:pPr>
            <a:r>
              <a:rPr kumimoji="1" lang="en-US" altLang="zh-CN" sz="3600">
                <a:ln w="12700">
                  <a:solidFill>
                    <a:srgbClr val="000000">
                      <a:alpha val="100000"/>
                    </a:srgbClr>
                  </a:solidFill>
                </a:ln>
                <a:gradFill>
                  <a:gsLst>
                    <a:gs pos="0">
                      <a:srgbClr val="1F63EB">
                        <a:alpha val="5000"/>
                      </a:srgbClr>
                    </a:gs>
                    <a:gs pos="100000">
                      <a:srgbClr val="114ABB">
                        <a:alpha val="0"/>
                      </a:srgbClr>
                    </a:gs>
                  </a:gsLst>
                  <a:lin ang="5400000" scaled="0"/>
                </a:gradFill>
                <a:latin typeface="宋体" panose="02010600030101010101" pitchFamily="2" charset="-122"/>
                <a:ea typeface="宋体" panose="02010600030101010101" pitchFamily="2" charset="-122"/>
                <a:cs typeface="OPPOSans H" panose="00020600040101010101" charset="-122"/>
              </a:rPr>
              <a:t>CONTENTS</a:t>
            </a:r>
            <a:endParaRPr kumimoji="1" lang="en-US" altLang="zh-CN" sz="3600">
              <a:ln w="12700">
                <a:solidFill>
                  <a:srgbClr val="000000">
                    <a:alpha val="100000"/>
                  </a:srgbClr>
                </a:solidFill>
              </a:ln>
              <a:gradFill>
                <a:gsLst>
                  <a:gs pos="0">
                    <a:srgbClr val="1F63EB">
                      <a:alpha val="5000"/>
                    </a:srgbClr>
                  </a:gs>
                  <a:gs pos="100000">
                    <a:srgbClr val="114ABB">
                      <a:alpha val="0"/>
                    </a:srgbClr>
                  </a:gs>
                </a:gsLst>
                <a:lin ang="5400000" scaled="0"/>
              </a:gradFill>
              <a:latin typeface="宋体" panose="02010600030101010101" pitchFamily="2" charset="-122"/>
              <a:ea typeface="宋体" panose="02010600030101010101" pitchFamily="2" charset="-122"/>
              <a:cs typeface="OPPOSans H" panose="00020600040101010101" charset="-122"/>
            </a:endParaRPr>
          </a:p>
        </p:txBody>
      </p:sp>
      <p:sp>
        <p:nvSpPr>
          <p:cNvPr id="26" name="标题 1"/>
          <p:cNvSpPr txBox="1"/>
          <p:nvPr/>
        </p:nvSpPr>
        <p:spPr>
          <a:xfrm>
            <a:off x="4912995" y="692785"/>
            <a:ext cx="2099945" cy="754380"/>
          </a:xfrm>
          <a:prstGeom prst="rect">
            <a:avLst/>
          </a:prstGeom>
          <a:noFill/>
          <a:ln>
            <a:noFill/>
          </a:ln>
        </p:spPr>
        <p:txBody>
          <a:bodyPr vert="horz" wrap="square" lIns="0" tIns="0" rIns="0" bIns="0" rtlCol="0" anchor="t"/>
          <a:lstStyle/>
          <a:p>
            <a:pPr algn="ctr">
              <a:lnSpc>
                <a:spcPct val="110000"/>
              </a:lnSpc>
            </a:pPr>
            <a:r>
              <a:rPr kumimoji="1" lang="en-US" altLang="zh-CN" sz="6000">
                <a:ln w="6350">
                  <a:noFill/>
                </a:ln>
                <a:gradFill>
                  <a:gsLst>
                    <a:gs pos="30000">
                      <a:srgbClr val="1455D7">
                        <a:alpha val="100000"/>
                      </a:srgbClr>
                    </a:gs>
                    <a:gs pos="87000">
                      <a:srgbClr val="0E3B96">
                        <a:alpha val="100000"/>
                      </a:srgbClr>
                    </a:gs>
                  </a:gsLst>
                  <a:lin ang="4800000" scaled="0"/>
                </a:gradFill>
                <a:latin typeface="OPPOSans H" panose="00020600040101010101" charset="-122"/>
                <a:ea typeface="OPPOSans H" panose="00020600040101010101" charset="-122"/>
                <a:cs typeface="OPPOSans H" panose="00020600040101010101" charset="-122"/>
              </a:rPr>
              <a:t>目录</a:t>
            </a:r>
            <a:endParaRPr kumimoji="1" lang="zh-CN" altLang="en-US"/>
          </a:p>
        </p:txBody>
      </p:sp>
      <p:pic>
        <p:nvPicPr>
          <p:cNvPr id="28" name="图片 27"/>
          <p:cNvPicPr>
            <a:picLocks noChangeAspect="1"/>
          </p:cNvPicPr>
          <p:nvPr/>
        </p:nvPicPr>
        <p:blipFill>
          <a:blip r:embed="rId3"/>
          <a:stretch>
            <a:fillRect/>
          </a:stretch>
        </p:blipFill>
        <p:spPr>
          <a:xfrm>
            <a:off x="10067925" y="476250"/>
            <a:ext cx="1500505" cy="367030"/>
          </a:xfrm>
          <a:prstGeom prst="rect">
            <a:avLst/>
          </a:prstGeom>
        </p:spPr>
      </p:pic>
      <p:sp>
        <p:nvSpPr>
          <p:cNvPr id="4"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custDataLst>
              <p:tags r:id="rId1"/>
            </p:custDataLst>
          </p:nvPr>
        </p:nvSpPr>
        <p:spPr>
          <a:xfrm>
            <a:off x="3156051" y="1499536"/>
            <a:ext cx="5920004" cy="388573"/>
          </a:xfrm>
          <a:prstGeom prst="rect">
            <a:avLst/>
          </a:prstGeom>
          <a:noFill/>
          <a:ln cap="sq">
            <a:noFill/>
          </a:ln>
          <a:effectLst/>
        </p:spPr>
        <p:txBody>
          <a:bodyPr vert="horz" wrap="square" lIns="0" tIns="0" rIns="0" bIns="0" rtlCol="0" anchor="ctr"/>
          <a:lstStyle/>
          <a:p>
            <a:pPr algn="l">
              <a:lnSpc>
                <a:spcPct val="150000"/>
              </a:lnSpc>
            </a:pPr>
            <a:endParaRPr kumimoji="1" lang="zh-CN" altLang="en-US"/>
          </a:p>
        </p:txBody>
      </p:sp>
      <p:pic>
        <p:nvPicPr>
          <p:cNvPr id="5" name="图片 4"/>
          <p:cNvPicPr>
            <a:picLocks noChangeAspect="1"/>
          </p:cNvPicPr>
          <p:nvPr/>
        </p:nvPicPr>
        <p:blipFill>
          <a:blip r:embed="rId2"/>
          <a:stretch>
            <a:fillRect/>
          </a:stretch>
        </p:blipFill>
        <p:spPr>
          <a:xfrm>
            <a:off x="2181679" y="1870785"/>
            <a:ext cx="3934374" cy="2876951"/>
          </a:xfrm>
          <a:prstGeom prst="rect">
            <a:avLst/>
          </a:prstGeom>
        </p:spPr>
      </p:pic>
      <p:sp>
        <p:nvSpPr>
          <p:cNvPr id="6" name="标题 1"/>
          <p:cNvSpPr txBox="1"/>
          <p:nvPr/>
        </p:nvSpPr>
        <p:spPr>
          <a:xfrm>
            <a:off x="1185403" y="1166466"/>
            <a:ext cx="9685020" cy="779491"/>
          </a:xfrm>
          <a:prstGeom prst="rect">
            <a:avLst/>
          </a:prstGeom>
          <a:noFill/>
          <a:ln>
            <a:noFill/>
          </a:ln>
        </p:spPr>
        <p:txBody>
          <a:bodyPr vert="horz" wrap="square" lIns="0" tIns="0" rIns="0" bIns="0" rtlCol="0" anchor="t"/>
          <a:lstStyle/>
          <a:p>
            <a:pPr>
              <a:lnSpc>
                <a:spcPct val="150000"/>
              </a:lnSpc>
            </a:pPr>
            <a:r>
              <a:rPr kumimoji="1" lang="en-US" altLang="zh-CN" sz="1600" b="1" dirty="0">
                <a:ln w="12700">
                  <a:noFill/>
                </a:ln>
                <a:solidFill>
                  <a:srgbClr val="0563C1">
                    <a:alpha val="100000"/>
                  </a:srgbClr>
                </a:solidFill>
                <a:latin typeface="宋体" panose="02010600030101010101" pitchFamily="2" charset="-122"/>
                <a:ea typeface="宋体" panose="02010600030101010101" pitchFamily="2" charset="-122"/>
                <a:sym typeface="+mn-ea"/>
              </a:rPr>
              <a:t>RS232 </a:t>
            </a:r>
            <a:r>
              <a:rPr kumimoji="1" lang="en-US" altLang="zh-CN" sz="1600" b="1" dirty="0" err="1">
                <a:ln w="12700">
                  <a:noFill/>
                </a:ln>
                <a:solidFill>
                  <a:srgbClr val="0563C1">
                    <a:alpha val="100000"/>
                  </a:srgbClr>
                </a:solidFill>
                <a:latin typeface="宋体" panose="02010600030101010101" pitchFamily="2" charset="-122"/>
                <a:ea typeface="宋体" panose="02010600030101010101" pitchFamily="2" charset="-122"/>
                <a:sym typeface="+mn-ea"/>
              </a:rPr>
              <a:t>接口</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sym typeface="+mn-ea"/>
              </a:rPr>
              <a:t>: </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sym typeface="+mn-ea"/>
              </a:rPr>
              <a:t>是</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常用的串行通信接口之一， </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RS232</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适用于短距离设备互联（如打印机、鼠标等），但需通过电平转换芯片（如 </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MAX232</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 ）适配不同逻辑电平。</a:t>
            </a:r>
            <a:endPar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endParaRPr>
          </a:p>
        </p:txBody>
      </p:sp>
      <p:graphicFrame>
        <p:nvGraphicFramePr>
          <p:cNvPr id="7" name="表格 6"/>
          <p:cNvGraphicFramePr>
            <a:graphicFrameLocks noGrp="1"/>
          </p:cNvGraphicFramePr>
          <p:nvPr>
            <p:custDataLst>
              <p:tags r:id="rId3"/>
            </p:custDataLst>
          </p:nvPr>
        </p:nvGraphicFramePr>
        <p:xfrm>
          <a:off x="2694480" y="4862029"/>
          <a:ext cx="6666865" cy="1731645"/>
        </p:xfrm>
        <a:graphic>
          <a:graphicData uri="http://schemas.openxmlformats.org/drawingml/2006/table">
            <a:tbl>
              <a:tblPr firstRow="1" bandRow="1">
                <a:tableStyleId>{5C22544A-7EE6-4342-B048-85BDC9FD1C3A}</a:tableStyleId>
              </a:tblPr>
              <a:tblGrid>
                <a:gridCol w="1359535"/>
                <a:gridCol w="1361440"/>
                <a:gridCol w="1359535"/>
                <a:gridCol w="1542415"/>
                <a:gridCol w="1043940"/>
              </a:tblGrid>
              <a:tr h="360045">
                <a:tc>
                  <a:txBody>
                    <a:bodyPr/>
                    <a:lstStyle/>
                    <a:p>
                      <a:pPr marL="0" marR="0" algn="ctr" rtl="0" eaLnBrk="1" fontAlgn="auto" latinLnBrk="0" hangingPunct="1">
                        <a:buClrTx/>
                        <a:buSzTx/>
                        <a:buFontTx/>
                        <a:buNone/>
                      </a:pPr>
                      <a:r>
                        <a:rPr lang="zh-CN" altLang="en-US" sz="1200" dirty="0">
                          <a:solidFill>
                            <a:schemeClr val="tx1"/>
                          </a:solidFill>
                          <a:cs typeface="+mn-ea"/>
                        </a:rPr>
                        <a:t>型号</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器件类型</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使用位置</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作用</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封装</a:t>
                      </a:r>
                      <a:endParaRPr lang="zh-CN" altLang="en-US" sz="1200" dirty="0">
                        <a:solidFill>
                          <a:schemeClr val="tx1"/>
                        </a:solidFill>
                        <a:cs typeface="+mn-ea"/>
                      </a:endParaRPr>
                    </a:p>
                  </a:txBody>
                  <a:tcPr anchor="ctr">
                    <a:noFill/>
                  </a:tcPr>
                </a:tc>
              </a:tr>
              <a:tr h="457200">
                <a:tc>
                  <a:txBody>
                    <a:bodyPr/>
                    <a:lstStyle/>
                    <a:p>
                      <a:pPr marL="0" marR="0" algn="ctr" rtl="0" eaLnBrk="1" fontAlgn="auto" latinLnBrk="0" hangingPunct="1">
                        <a:buClrTx/>
                        <a:buSzTx/>
                        <a:buFontTx/>
                        <a:buNone/>
                      </a:pPr>
                      <a:r>
                        <a:rPr lang="en-US" sz="1200" dirty="0">
                          <a:solidFill>
                            <a:schemeClr val="tx1"/>
                          </a:solidFill>
                          <a:cs typeface="+mn-ea"/>
                        </a:rPr>
                        <a:t>P0220SCL</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TSS</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sym typeface="+mn-ea"/>
                        </a:rPr>
                        <a:t>RS232接口</a:t>
                      </a:r>
                      <a:endParaRPr lang="en-US" sz="1200" dirty="0">
                        <a:solidFill>
                          <a:schemeClr val="tx1"/>
                        </a:solidFill>
                        <a:cs typeface="+mn-ea"/>
                        <a:sym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浪涌、静电</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SMB</a:t>
                      </a:r>
                      <a:endParaRPr lang="en-US" sz="1200" dirty="0">
                        <a:solidFill>
                          <a:schemeClr val="tx1"/>
                        </a:solidFill>
                        <a:cs typeface="+mn-ea"/>
                      </a:endParaRPr>
                    </a:p>
                  </a:txBody>
                  <a:tcPr anchor="ctr">
                    <a:noFill/>
                  </a:tcPr>
                </a:tc>
              </a:tr>
              <a:tr h="457200">
                <a:tc>
                  <a:txBody>
                    <a:bodyPr/>
                    <a:lstStyle/>
                    <a:p>
                      <a:pPr marL="0" marR="0" algn="ctr" rtl="0" eaLnBrk="1" fontAlgn="auto" latinLnBrk="0" hangingPunct="1">
                        <a:buClrTx/>
                        <a:buSzTx/>
                        <a:buFontTx/>
                        <a:buNone/>
                      </a:pPr>
                      <a:r>
                        <a:rPr lang="en-US" sz="1200" dirty="0">
                          <a:solidFill>
                            <a:schemeClr val="tx1"/>
                          </a:solidFill>
                          <a:cs typeface="+mn-ea"/>
                        </a:rPr>
                        <a:t>P3100SCL</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TSS</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sym typeface="+mn-ea"/>
                        </a:rPr>
                        <a:t>RS232接口</a:t>
                      </a:r>
                      <a:endParaRPr lang="en-US" sz="1200" dirty="0">
                        <a:solidFill>
                          <a:schemeClr val="tx1"/>
                        </a:solidFill>
                        <a:cs typeface="+mn-ea"/>
                        <a:sym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雷击、</a:t>
                      </a:r>
                      <a:r>
                        <a:rPr lang="en-US" sz="1200" dirty="0" err="1">
                          <a:solidFill>
                            <a:schemeClr val="tx1"/>
                          </a:solidFill>
                          <a:cs typeface="+mn-ea"/>
                        </a:rPr>
                        <a:t>浪涌、静电</a:t>
                      </a:r>
                      <a:endParaRPr lang="en-US" sz="1200" dirty="0" err="1">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SMB</a:t>
                      </a:r>
                      <a:endParaRPr lang="en-US" sz="1200" dirty="0">
                        <a:solidFill>
                          <a:schemeClr val="tx1"/>
                        </a:solidFill>
                        <a:cs typeface="+mn-ea"/>
                      </a:endParaRPr>
                    </a:p>
                  </a:txBody>
                  <a:tcPr anchor="ctr">
                    <a:noFill/>
                  </a:tcPr>
                </a:tc>
              </a:tr>
              <a:tr h="457200">
                <a:tc>
                  <a:txBody>
                    <a:bodyPr/>
                    <a:lstStyle/>
                    <a:p>
                      <a:pPr marL="0" marR="0" algn="ctr" rtl="0" eaLnBrk="1" fontAlgn="auto" latinLnBrk="0" hangingPunct="1">
                        <a:buClrTx/>
                        <a:buSzTx/>
                        <a:buFontTx/>
                        <a:buNone/>
                      </a:pPr>
                      <a:r>
                        <a:rPr lang="en-US" altLang="en-US" sz="1200" dirty="0">
                          <a:solidFill>
                            <a:schemeClr val="tx1"/>
                          </a:solidFill>
                          <a:cs typeface="+mn-ea"/>
                        </a:rPr>
                        <a:t>PBZ1608A02Z0T</a:t>
                      </a:r>
                      <a:endParaRPr lang="en-US"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磁珠</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sym typeface="+mn-ea"/>
                        </a:rPr>
                        <a:t>RS232接口</a:t>
                      </a:r>
                      <a:endParaRPr lang="en-US" sz="1200" dirty="0">
                        <a:solidFill>
                          <a:schemeClr val="tx1"/>
                        </a:solidFill>
                        <a:cs typeface="+mn-ea"/>
                        <a:sym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zh-CN" altLang="en-US" sz="1200" dirty="0">
                          <a:solidFill>
                            <a:schemeClr val="tx1"/>
                          </a:solidFill>
                          <a:cs typeface="+mn-ea"/>
                        </a:rPr>
                        <a:t>消除高频干扰</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altLang="en-US" sz="1200" dirty="0">
                          <a:solidFill>
                            <a:schemeClr val="tx1"/>
                          </a:solidFill>
                          <a:cs typeface="+mn-ea"/>
                          <a:sym typeface="+mn-ea"/>
                        </a:rPr>
                        <a:t>1608</a:t>
                      </a:r>
                      <a:endParaRPr lang="en-US" altLang="en-US" sz="1200" dirty="0">
                        <a:solidFill>
                          <a:schemeClr val="tx1"/>
                        </a:solidFill>
                        <a:cs typeface="+mn-ea"/>
                        <a:sym typeface="+mn-ea"/>
                      </a:endParaRPr>
                    </a:p>
                  </a:txBody>
                  <a:tcPr anchor="ctr">
                    <a:noFill/>
                  </a:tcPr>
                </a:tc>
              </a:tr>
            </a:tbl>
          </a:graphicData>
        </a:graphic>
      </p:graphicFrame>
      <p:pic>
        <p:nvPicPr>
          <p:cNvPr id="8" name="图片 7"/>
          <p:cNvPicPr>
            <a:picLocks noChangeAspect="1"/>
          </p:cNvPicPr>
          <p:nvPr/>
        </p:nvPicPr>
        <p:blipFill>
          <a:blip r:embed="rId4"/>
          <a:stretch>
            <a:fillRect/>
          </a:stretch>
        </p:blipFill>
        <p:spPr>
          <a:xfrm>
            <a:off x="6863070" y="1750065"/>
            <a:ext cx="2977525" cy="2724716"/>
          </a:xfrm>
          <a:prstGeom prst="rect">
            <a:avLst/>
          </a:prstGeom>
        </p:spPr>
      </p:pic>
      <p:sp>
        <p:nvSpPr>
          <p:cNvPr id="16"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nSpc>
                <a:spcPct val="130000"/>
              </a:lnSpc>
            </a:pPr>
            <a:r>
              <a:rPr kumimoji="1" lang="en-US" altLang="zh-CN" sz="2400" dirty="0">
                <a:ln w="12700">
                  <a:noFill/>
                </a:ln>
                <a:solidFill>
                  <a:srgbClr val="000000">
                    <a:alpha val="100000"/>
                  </a:srgbClr>
                </a:solidFill>
                <a:latin typeface="华光粗黑_CNKI" panose="02000500000000000000" pitchFamily="2" charset="-122"/>
                <a:ea typeface="华光粗黑_CNKI" panose="02000500000000000000" pitchFamily="2" charset="-122"/>
              </a:rPr>
              <a:t>4.5 RS-232 </a:t>
            </a:r>
            <a:r>
              <a:rPr kumimoji="1" lang="en-US" altLang="zh-CN" sz="2400" dirty="0" err="1">
                <a:ln w="12700">
                  <a:noFill/>
                </a:ln>
                <a:solidFill>
                  <a:srgbClr val="000000">
                    <a:alpha val="100000"/>
                  </a:srgbClr>
                </a:solidFill>
                <a:latin typeface="华光粗黑_CNKI" panose="02000500000000000000" pitchFamily="2" charset="-122"/>
                <a:ea typeface="华光粗黑_CNKI" panose="02000500000000000000" pitchFamily="2" charset="-122"/>
              </a:rPr>
              <a:t>接口EMC</a:t>
            </a:r>
            <a:r>
              <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rPr>
              <a:t>及</a:t>
            </a:r>
            <a:r>
              <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sym typeface="+mn-ea"/>
              </a:rPr>
              <a:t>热插拔</a:t>
            </a:r>
            <a:r>
              <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rPr>
              <a:t>可靠性设计</a:t>
            </a:r>
            <a:endParaRPr kumimoji="1" lang="en-US" altLang="zh-CN" sz="2400" dirty="0">
              <a:ln w="12700">
                <a:noFill/>
              </a:ln>
              <a:solidFill>
                <a:srgbClr val="000000">
                  <a:alpha val="100000"/>
                </a:srgbClr>
              </a:solidFill>
              <a:latin typeface="华光粗黑_CNKI" panose="02000500000000000000" pitchFamily="2" charset="-122"/>
              <a:ea typeface="华光粗黑_CNKI" panose="02000500000000000000" pitchFamily="2" charset="-122"/>
            </a:endParaRPr>
          </a:p>
        </p:txBody>
      </p:sp>
      <p:pic>
        <p:nvPicPr>
          <p:cNvPr id="21" name="图片 20"/>
          <p:cNvPicPr>
            <a:picLocks noChangeAspect="1"/>
          </p:cNvPicPr>
          <p:nvPr/>
        </p:nvPicPr>
        <p:blipFill>
          <a:blip r:embed="rId5"/>
          <a:stretch>
            <a:fillRect/>
          </a:stretch>
        </p:blipFill>
        <p:spPr>
          <a:xfrm>
            <a:off x="10067925" y="476250"/>
            <a:ext cx="1500505" cy="367030"/>
          </a:xfrm>
          <a:prstGeom prst="rect">
            <a:avLst/>
          </a:prstGeom>
        </p:spPr>
      </p:pic>
      <p:sp>
        <p:nvSpPr>
          <p:cNvPr id="29"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135380" y="1203903"/>
            <a:ext cx="9685020" cy="483897"/>
          </a:xfrm>
          <a:prstGeom prst="rect">
            <a:avLst/>
          </a:prstGeom>
          <a:noFill/>
          <a:ln>
            <a:noFill/>
          </a:ln>
        </p:spPr>
        <p:txBody>
          <a:bodyPr vert="horz" wrap="square" lIns="0" tIns="0" rIns="0" bIns="0" rtlCol="0" anchor="t"/>
          <a:lstStyle/>
          <a:p>
            <a:r>
              <a:rPr kumimoji="1" lang="en-US" altLang="zh-CN" sz="1600" b="1" dirty="0">
                <a:ln w="12700">
                  <a:noFill/>
                </a:ln>
                <a:solidFill>
                  <a:srgbClr val="0563C1">
                    <a:alpha val="100000"/>
                  </a:srgbClr>
                </a:solidFill>
                <a:latin typeface="宋体" panose="02010600030101010101" pitchFamily="2" charset="-122"/>
                <a:ea typeface="宋体" panose="02010600030101010101" pitchFamily="2" charset="-122"/>
                <a:sym typeface="+mn-ea"/>
              </a:rPr>
              <a:t>RS485 </a:t>
            </a:r>
            <a:r>
              <a:rPr kumimoji="1" lang="en-US" altLang="zh-CN" sz="1600" b="1" dirty="0" err="1">
                <a:ln w="12700">
                  <a:noFill/>
                </a:ln>
                <a:solidFill>
                  <a:srgbClr val="0563C1">
                    <a:alpha val="100000"/>
                  </a:srgbClr>
                </a:solidFill>
                <a:latin typeface="宋体" panose="02010600030101010101" pitchFamily="2" charset="-122"/>
                <a:ea typeface="宋体" panose="02010600030101010101" pitchFamily="2" charset="-122"/>
                <a:sym typeface="+mn-ea"/>
              </a:rPr>
              <a:t>接口</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sym typeface="+mn-ea"/>
              </a:rPr>
              <a:t>: </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RS-485 </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是一种串行通信标准，可以支持多个设备通过同一条串行总线进行通信；且适用于中长距离通信，具有较好的抗干扰能力和数据传输稳定性。</a:t>
            </a:r>
            <a:endPar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endParaRPr>
          </a:p>
          <a:p>
            <a:pPr algn="l">
              <a:lnSpc>
                <a:spcPct val="150000"/>
              </a:lnSpc>
            </a:pPr>
            <a:endParaRPr kumimoji="1" lang="zh-CN" altLang="en-US" dirty="0"/>
          </a:p>
        </p:txBody>
      </p:sp>
      <p:sp>
        <p:nvSpPr>
          <p:cNvPr id="5" name="标题 1"/>
          <p:cNvSpPr txBox="1"/>
          <p:nvPr>
            <p:custDataLst>
              <p:tags r:id="rId1"/>
            </p:custDataLst>
          </p:nvPr>
        </p:nvSpPr>
        <p:spPr>
          <a:xfrm>
            <a:off x="5690938" y="3031971"/>
            <a:ext cx="489714" cy="367358"/>
          </a:xfrm>
          <a:custGeom>
            <a:avLst/>
            <a:gdLst>
              <a:gd name="connsiteX0" fmla="*/ 489617 w 489714"/>
              <a:gd name="connsiteY0" fmla="*/ 105533 h 367358"/>
              <a:gd name="connsiteX1" fmla="*/ 468784 w 489714"/>
              <a:gd name="connsiteY1" fmla="*/ 76386 h 367358"/>
              <a:gd name="connsiteX2" fmla="*/ 457145 w 489714"/>
              <a:gd name="connsiteY2" fmla="*/ 74626 h 367358"/>
              <a:gd name="connsiteX3" fmla="*/ 316500 w 489714"/>
              <a:gd name="connsiteY3" fmla="*/ 74626 h 367358"/>
              <a:gd name="connsiteX4" fmla="*/ 306818 w 489714"/>
              <a:gd name="connsiteY4" fmla="*/ 73452 h 367358"/>
              <a:gd name="connsiteX5" fmla="*/ 284811 w 489714"/>
              <a:gd name="connsiteY5" fmla="*/ 52033 h 367358"/>
              <a:gd name="connsiteX6" fmla="*/ 276595 w 489714"/>
              <a:gd name="connsiteY6" fmla="*/ 23082 h 367358"/>
              <a:gd name="connsiteX7" fmla="*/ 255469 w 489714"/>
              <a:gd name="connsiteY7" fmla="*/ 1174 h 367358"/>
              <a:gd name="connsiteX8" fmla="*/ 244711 w 489714"/>
              <a:gd name="connsiteY8" fmla="*/ 0 h 367358"/>
              <a:gd name="connsiteX9" fmla="*/ 32765 w 489714"/>
              <a:gd name="connsiteY9" fmla="*/ 0 h 367358"/>
              <a:gd name="connsiteX10" fmla="*/ 30026 w 489714"/>
              <a:gd name="connsiteY10" fmla="*/ 0 h 367358"/>
              <a:gd name="connsiteX11" fmla="*/ 1271 w 489714"/>
              <a:gd name="connsiteY11" fmla="*/ 22593 h 367358"/>
              <a:gd name="connsiteX12" fmla="*/ 98 w 489714"/>
              <a:gd name="connsiteY12" fmla="*/ 32667 h 367358"/>
              <a:gd name="connsiteX13" fmla="*/ 0 w 489714"/>
              <a:gd name="connsiteY13" fmla="*/ 334496 h 367358"/>
              <a:gd name="connsiteX14" fmla="*/ 0 w 489714"/>
              <a:gd name="connsiteY14" fmla="*/ 336843 h 367358"/>
              <a:gd name="connsiteX15" fmla="*/ 21517 w 489714"/>
              <a:gd name="connsiteY15" fmla="*/ 365892 h 367358"/>
              <a:gd name="connsiteX16" fmla="*/ 33939 w 489714"/>
              <a:gd name="connsiteY16" fmla="*/ 367359 h 367358"/>
              <a:gd name="connsiteX17" fmla="*/ 245004 w 489714"/>
              <a:gd name="connsiteY17" fmla="*/ 367359 h 367358"/>
              <a:gd name="connsiteX18" fmla="*/ 454407 w 489714"/>
              <a:gd name="connsiteY18" fmla="*/ 367359 h 367358"/>
              <a:gd name="connsiteX19" fmla="*/ 460177 w 489714"/>
              <a:gd name="connsiteY19" fmla="*/ 367359 h 367358"/>
              <a:gd name="connsiteX20" fmla="*/ 480717 w 489714"/>
              <a:gd name="connsiteY20" fmla="*/ 358361 h 367358"/>
              <a:gd name="connsiteX21" fmla="*/ 489715 w 489714"/>
              <a:gd name="connsiteY21" fmla="*/ 336061 h 367358"/>
              <a:gd name="connsiteX22" fmla="*/ 489715 w 489714"/>
              <a:gd name="connsiteY22" fmla="*/ 213412 h 367358"/>
              <a:gd name="connsiteX23" fmla="*/ 489715 w 489714"/>
              <a:gd name="connsiteY23" fmla="*/ 105630 h 367358"/>
            </a:gdLst>
            <a:ahLst/>
            <a:cxnLst/>
            <a:rect l="l" t="t" r="r" b="b"/>
            <a:pathLst>
              <a:path w="489714" h="367358">
                <a:moveTo>
                  <a:pt x="489617" y="105533"/>
                </a:moveTo>
                <a:cubicBezTo>
                  <a:pt x="489617" y="92133"/>
                  <a:pt x="481303" y="80690"/>
                  <a:pt x="468784" y="76386"/>
                </a:cubicBezTo>
                <a:cubicBezTo>
                  <a:pt x="464970" y="75115"/>
                  <a:pt x="461155" y="74626"/>
                  <a:pt x="457145" y="74626"/>
                </a:cubicBezTo>
                <a:cubicBezTo>
                  <a:pt x="410296" y="74626"/>
                  <a:pt x="363447" y="74626"/>
                  <a:pt x="316500" y="74626"/>
                </a:cubicBezTo>
                <a:cubicBezTo>
                  <a:pt x="313273" y="74626"/>
                  <a:pt x="309947" y="74332"/>
                  <a:pt x="306818" y="73452"/>
                </a:cubicBezTo>
                <a:cubicBezTo>
                  <a:pt x="295668" y="70322"/>
                  <a:pt x="288137" y="63183"/>
                  <a:pt x="284811" y="52033"/>
                </a:cubicBezTo>
                <a:cubicBezTo>
                  <a:pt x="281877" y="42448"/>
                  <a:pt x="279432" y="32667"/>
                  <a:pt x="276595" y="23082"/>
                </a:cubicBezTo>
                <a:cubicBezTo>
                  <a:pt x="273466" y="12030"/>
                  <a:pt x="266424" y="4695"/>
                  <a:pt x="255469" y="1174"/>
                </a:cubicBezTo>
                <a:cubicBezTo>
                  <a:pt x="251948" y="0"/>
                  <a:pt x="248330" y="0"/>
                  <a:pt x="244711" y="0"/>
                </a:cubicBezTo>
                <a:lnTo>
                  <a:pt x="32765" y="0"/>
                </a:lnTo>
                <a:cubicBezTo>
                  <a:pt x="31885" y="0"/>
                  <a:pt x="31005" y="0"/>
                  <a:pt x="30026" y="0"/>
                </a:cubicBezTo>
                <a:cubicBezTo>
                  <a:pt x="16431" y="391"/>
                  <a:pt x="4695" y="9389"/>
                  <a:pt x="1271" y="22593"/>
                </a:cubicBezTo>
                <a:cubicBezTo>
                  <a:pt x="391" y="25821"/>
                  <a:pt x="98" y="29244"/>
                  <a:pt x="98" y="32667"/>
                </a:cubicBezTo>
                <a:cubicBezTo>
                  <a:pt x="0" y="133212"/>
                  <a:pt x="0" y="233854"/>
                  <a:pt x="0" y="334496"/>
                </a:cubicBezTo>
                <a:cubicBezTo>
                  <a:pt x="0" y="335278"/>
                  <a:pt x="0" y="336061"/>
                  <a:pt x="0" y="336843"/>
                </a:cubicBezTo>
                <a:cubicBezTo>
                  <a:pt x="196" y="350145"/>
                  <a:pt x="8803" y="361784"/>
                  <a:pt x="21517" y="365892"/>
                </a:cubicBezTo>
                <a:cubicBezTo>
                  <a:pt x="25527" y="367261"/>
                  <a:pt x="29733" y="367359"/>
                  <a:pt x="33939" y="367359"/>
                </a:cubicBezTo>
                <a:lnTo>
                  <a:pt x="245004" y="367359"/>
                </a:lnTo>
                <a:cubicBezTo>
                  <a:pt x="314838" y="367359"/>
                  <a:pt x="384573" y="367359"/>
                  <a:pt x="454407" y="367359"/>
                </a:cubicBezTo>
                <a:cubicBezTo>
                  <a:pt x="456363" y="367359"/>
                  <a:pt x="458221" y="367359"/>
                  <a:pt x="460177" y="367359"/>
                </a:cubicBezTo>
                <a:cubicBezTo>
                  <a:pt x="468197" y="367065"/>
                  <a:pt x="475044" y="364033"/>
                  <a:pt x="480717" y="358361"/>
                </a:cubicBezTo>
                <a:cubicBezTo>
                  <a:pt x="486878" y="352199"/>
                  <a:pt x="489715" y="344766"/>
                  <a:pt x="489715" y="336061"/>
                </a:cubicBezTo>
                <a:cubicBezTo>
                  <a:pt x="489715" y="295178"/>
                  <a:pt x="489715" y="254295"/>
                  <a:pt x="489715" y="213412"/>
                </a:cubicBezTo>
                <a:cubicBezTo>
                  <a:pt x="489715" y="177518"/>
                  <a:pt x="489715" y="141623"/>
                  <a:pt x="489715" y="105630"/>
                </a:cubicBezTo>
                <a:close/>
              </a:path>
            </a:pathLst>
          </a:custGeom>
          <a:solidFill>
            <a:schemeClr val="bg1"/>
          </a:solidFill>
          <a:ln w="9676" cap="flat">
            <a:noFill/>
            <a:miter/>
          </a:ln>
        </p:spPr>
        <p:txBody>
          <a:bodyPr vert="horz" wrap="square" lIns="91440" tIns="45720" rIns="91440" bIns="45720" rtlCol="0" anchor="ctr"/>
          <a:lstStyle/>
          <a:p>
            <a:pPr algn="l">
              <a:lnSpc>
                <a:spcPct val="110000"/>
              </a:lnSpc>
            </a:pPr>
            <a:endParaRPr kumimoji="1" lang="zh-CN" altLang="en-US"/>
          </a:p>
        </p:txBody>
      </p:sp>
      <p:graphicFrame>
        <p:nvGraphicFramePr>
          <p:cNvPr id="6" name="表格 5"/>
          <p:cNvGraphicFramePr>
            <a:graphicFrameLocks noGrp="1"/>
          </p:cNvGraphicFramePr>
          <p:nvPr>
            <p:custDataLst>
              <p:tags r:id="rId2"/>
            </p:custDataLst>
          </p:nvPr>
        </p:nvGraphicFramePr>
        <p:xfrm>
          <a:off x="2327424" y="4821926"/>
          <a:ext cx="6915785" cy="1274445"/>
        </p:xfrm>
        <a:graphic>
          <a:graphicData uri="http://schemas.openxmlformats.org/drawingml/2006/table">
            <a:tbl>
              <a:tblPr firstRow="1" bandRow="1">
                <a:tableStyleId>{5C22544A-7EE6-4342-B048-85BDC9FD1C3A}</a:tableStyleId>
              </a:tblPr>
              <a:tblGrid>
                <a:gridCol w="1488796"/>
                <a:gridCol w="1232179"/>
                <a:gridCol w="1542415"/>
                <a:gridCol w="1340207"/>
                <a:gridCol w="1312188"/>
              </a:tblGrid>
              <a:tr h="360045">
                <a:tc>
                  <a:txBody>
                    <a:bodyPr/>
                    <a:lstStyle/>
                    <a:p>
                      <a:pPr marL="0" marR="0" algn="ctr" rtl="0" eaLnBrk="1" fontAlgn="auto" latinLnBrk="0" hangingPunct="1">
                        <a:buClrTx/>
                        <a:buSzTx/>
                        <a:buFontTx/>
                        <a:buNone/>
                      </a:pPr>
                      <a:r>
                        <a:rPr lang="zh-CN" altLang="en-US" sz="1200" dirty="0">
                          <a:solidFill>
                            <a:schemeClr val="tx1"/>
                          </a:solidFill>
                          <a:cs typeface="+mn-ea"/>
                        </a:rPr>
                        <a:t>型号</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器件类型</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使用位置</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作用</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封装</a:t>
                      </a:r>
                      <a:endParaRPr lang="zh-CN" altLang="en-US" sz="1200" dirty="0">
                        <a:solidFill>
                          <a:schemeClr val="tx1"/>
                        </a:solidFill>
                        <a:cs typeface="+mn-ea"/>
                      </a:endParaRPr>
                    </a:p>
                  </a:txBody>
                  <a:tcPr anchor="ctr">
                    <a:noFill/>
                  </a:tcPr>
                </a:tc>
              </a:tr>
              <a:tr h="457200">
                <a:tc>
                  <a:txBody>
                    <a:bodyPr/>
                    <a:lstStyle/>
                    <a:p>
                      <a:pPr marL="0" marR="0" algn="ctr" rtl="0" eaLnBrk="1" fontAlgn="auto" latinLnBrk="0" hangingPunct="1">
                        <a:buClrTx/>
                        <a:buSzTx/>
                        <a:buFontTx/>
                        <a:buNone/>
                      </a:pPr>
                      <a:r>
                        <a:rPr lang="en-US" sz="1200" dirty="0">
                          <a:solidFill>
                            <a:schemeClr val="tx1"/>
                          </a:solidFill>
                          <a:cs typeface="+mn-ea"/>
                        </a:rPr>
                        <a:t>P0080SCL</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sym typeface="+mn-ea"/>
                        </a:rPr>
                        <a:t>TSS</a:t>
                      </a:r>
                      <a:endParaRPr lang="en-US" sz="1200" dirty="0">
                        <a:solidFill>
                          <a:schemeClr val="tx1"/>
                        </a:solidFill>
                        <a:cs typeface="+mn-ea"/>
                        <a:sym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sym typeface="+mn-ea"/>
                        </a:rPr>
                        <a:t>RS485接口</a:t>
                      </a:r>
                      <a:endParaRPr lang="en-US" sz="1200" dirty="0">
                        <a:solidFill>
                          <a:schemeClr val="tx1"/>
                        </a:solidFill>
                        <a:cs typeface="+mn-ea"/>
                        <a:sym typeface="+mn-ea"/>
                      </a:endParaRPr>
                    </a:p>
                  </a:txBody>
                  <a:tcPr anchor="ctr">
                    <a:noFill/>
                  </a:tcPr>
                </a:tc>
                <a:tc>
                  <a:txBody>
                    <a:bodyPr/>
                    <a:lstStyle/>
                    <a:p>
                      <a:pPr marL="0" marR="0" algn="ctr" rtl="0" eaLnBrk="1" fontAlgn="auto" latinLnBrk="0" hangingPunct="1">
                        <a:buClrTx/>
                        <a:buSzTx/>
                        <a:buFontTx/>
                        <a:buNone/>
                      </a:pPr>
                      <a:r>
                        <a:rPr lang="en-US" sz="1200" dirty="0" err="1">
                          <a:solidFill>
                            <a:schemeClr val="tx1"/>
                          </a:solidFill>
                          <a:cs typeface="+mn-ea"/>
                        </a:rPr>
                        <a:t>浪涌、静电</a:t>
                      </a:r>
                      <a:endParaRPr lang="en-US" sz="1200" dirty="0" err="1">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altLang="zh-CN" sz="1200" dirty="0">
                          <a:solidFill>
                            <a:schemeClr val="tx1"/>
                          </a:solidFill>
                          <a:cs typeface="+mn-ea"/>
                        </a:rPr>
                        <a:t>SMB</a:t>
                      </a:r>
                      <a:endParaRPr lang="en-US" altLang="zh-CN" sz="1200" dirty="0">
                        <a:solidFill>
                          <a:schemeClr val="tx1"/>
                        </a:solidFill>
                        <a:cs typeface="+mn-ea"/>
                      </a:endParaRPr>
                    </a:p>
                  </a:txBody>
                  <a:tcPr anchor="ctr">
                    <a:noFill/>
                  </a:tcPr>
                </a:tc>
              </a:tr>
              <a:tr h="457200">
                <a:tc>
                  <a:txBody>
                    <a:bodyPr/>
                    <a:lstStyle/>
                    <a:p>
                      <a:pPr marL="0" marR="0" algn="ctr" rtl="0" eaLnBrk="1" fontAlgn="auto" latinLnBrk="0" hangingPunct="1">
                        <a:buClrTx/>
                        <a:buSzTx/>
                        <a:buFontTx/>
                        <a:buNone/>
                      </a:pPr>
                      <a:r>
                        <a:rPr lang="en-US" altLang="en-US" sz="1200" dirty="0">
                          <a:solidFill>
                            <a:schemeClr val="tx1"/>
                          </a:solidFill>
                          <a:cs typeface="+mn-ea"/>
                        </a:rPr>
                        <a:t>PBZ1608A102Z0T</a:t>
                      </a:r>
                      <a:endParaRPr lang="en-US"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磁珠</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sym typeface="+mn-ea"/>
                        </a:rPr>
                        <a:t>RS485接口</a:t>
                      </a:r>
                      <a:endParaRPr lang="en-US" sz="1200" dirty="0">
                        <a:solidFill>
                          <a:schemeClr val="tx1"/>
                        </a:solidFill>
                        <a:cs typeface="+mn-ea"/>
                        <a:sym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zh-CN" altLang="en-US" sz="1200" dirty="0">
                          <a:solidFill>
                            <a:schemeClr val="tx1"/>
                          </a:solidFill>
                          <a:cs typeface="+mn-ea"/>
                        </a:rPr>
                        <a:t>消除高频干扰</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altLang="en-US" sz="1200" dirty="0">
                          <a:solidFill>
                            <a:schemeClr val="tx1"/>
                          </a:solidFill>
                          <a:cs typeface="+mn-ea"/>
                          <a:sym typeface="+mn-ea"/>
                        </a:rPr>
                        <a:t>1608</a:t>
                      </a:r>
                      <a:endParaRPr lang="en-US" altLang="en-US" sz="1200" dirty="0">
                        <a:solidFill>
                          <a:schemeClr val="tx1"/>
                        </a:solidFill>
                        <a:cs typeface="+mn-ea"/>
                        <a:sym typeface="+mn-ea"/>
                      </a:endParaRPr>
                    </a:p>
                  </a:txBody>
                  <a:tcPr anchor="ctr">
                    <a:noFill/>
                  </a:tcPr>
                </a:tc>
              </a:tr>
            </a:tbl>
          </a:graphicData>
        </a:graphic>
      </p:graphicFrame>
      <p:pic>
        <p:nvPicPr>
          <p:cNvPr id="7" name="图片 6"/>
          <p:cNvPicPr>
            <a:picLocks noChangeAspect="1"/>
          </p:cNvPicPr>
          <p:nvPr/>
        </p:nvPicPr>
        <p:blipFill>
          <a:blip r:embed="rId3"/>
          <a:stretch>
            <a:fillRect/>
          </a:stretch>
        </p:blipFill>
        <p:spPr>
          <a:xfrm>
            <a:off x="6501064" y="1926618"/>
            <a:ext cx="2836300" cy="2539970"/>
          </a:xfrm>
          <a:prstGeom prst="rect">
            <a:avLst/>
          </a:prstGeom>
        </p:spPr>
      </p:pic>
      <p:pic>
        <p:nvPicPr>
          <p:cNvPr id="15" name="图片 14"/>
          <p:cNvPicPr>
            <a:picLocks noChangeAspect="1"/>
          </p:cNvPicPr>
          <p:nvPr/>
        </p:nvPicPr>
        <p:blipFill>
          <a:blip r:embed="rId4"/>
          <a:stretch>
            <a:fillRect/>
          </a:stretch>
        </p:blipFill>
        <p:spPr>
          <a:xfrm>
            <a:off x="2192334" y="1926618"/>
            <a:ext cx="3498604" cy="2656489"/>
          </a:xfrm>
          <a:prstGeom prst="rect">
            <a:avLst/>
          </a:prstGeom>
        </p:spPr>
      </p:pic>
      <p:sp>
        <p:nvSpPr>
          <p:cNvPr id="19"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nSpc>
                <a:spcPct val="130000"/>
              </a:lnSpc>
            </a:pPr>
            <a:r>
              <a:rPr kumimoji="1" lang="en-US" altLang="zh-CN" sz="2400" dirty="0">
                <a:ln w="12700">
                  <a:noFill/>
                </a:ln>
                <a:solidFill>
                  <a:srgbClr val="000000">
                    <a:alpha val="100000"/>
                  </a:srgbClr>
                </a:solidFill>
                <a:latin typeface="华光粗黑_CNKI" panose="02000500000000000000" pitchFamily="2" charset="-122"/>
                <a:ea typeface="华光粗黑_CNKI" panose="02000500000000000000" pitchFamily="2" charset="-122"/>
              </a:rPr>
              <a:t>4.6 RS-485 </a:t>
            </a:r>
            <a:r>
              <a:rPr kumimoji="1" lang="en-US" altLang="zh-CN" sz="2400" dirty="0" err="1">
                <a:ln w="12700">
                  <a:noFill/>
                </a:ln>
                <a:solidFill>
                  <a:srgbClr val="000000">
                    <a:alpha val="100000"/>
                  </a:srgbClr>
                </a:solidFill>
                <a:latin typeface="华光粗黑_CNKI" panose="02000500000000000000" pitchFamily="2" charset="-122"/>
                <a:ea typeface="华光粗黑_CNKI" panose="02000500000000000000" pitchFamily="2" charset="-122"/>
              </a:rPr>
              <a:t>接口EMC</a:t>
            </a:r>
            <a:r>
              <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rPr>
              <a:t>及</a:t>
            </a:r>
            <a:r>
              <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sym typeface="+mn-ea"/>
              </a:rPr>
              <a:t>热插拔</a:t>
            </a:r>
            <a:r>
              <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rPr>
              <a:t>可靠性设计</a:t>
            </a:r>
            <a:endParaRPr kumimoji="1" lang="en-US" altLang="zh-CN" sz="2400" dirty="0">
              <a:ln w="12700">
                <a:noFill/>
              </a:ln>
              <a:solidFill>
                <a:srgbClr val="000000">
                  <a:alpha val="100000"/>
                </a:srgbClr>
              </a:solidFill>
              <a:latin typeface="华光粗黑_CNKI" panose="02000500000000000000" pitchFamily="2" charset="-122"/>
              <a:ea typeface="华光粗黑_CNKI" panose="02000500000000000000" pitchFamily="2" charset="-122"/>
            </a:endParaRPr>
          </a:p>
        </p:txBody>
      </p:sp>
      <p:pic>
        <p:nvPicPr>
          <p:cNvPr id="23" name="图片 22"/>
          <p:cNvPicPr>
            <a:picLocks noChangeAspect="1"/>
          </p:cNvPicPr>
          <p:nvPr/>
        </p:nvPicPr>
        <p:blipFill>
          <a:blip r:embed="rId5"/>
          <a:stretch>
            <a:fillRect/>
          </a:stretch>
        </p:blipFill>
        <p:spPr>
          <a:xfrm>
            <a:off x="10067925" y="476250"/>
            <a:ext cx="1500505" cy="367030"/>
          </a:xfrm>
          <a:prstGeom prst="rect">
            <a:avLst/>
          </a:prstGeom>
        </p:spPr>
      </p:pic>
      <p:sp>
        <p:nvSpPr>
          <p:cNvPr id="29"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433613" y="2075868"/>
            <a:ext cx="6681421" cy="3112565"/>
          </a:xfrm>
          <a:prstGeom prst="rect">
            <a:avLst/>
          </a:prstGeom>
        </p:spPr>
      </p:pic>
      <p:graphicFrame>
        <p:nvGraphicFramePr>
          <p:cNvPr id="5" name="表格 4"/>
          <p:cNvGraphicFramePr>
            <a:graphicFrameLocks noGrp="1"/>
          </p:cNvGraphicFramePr>
          <p:nvPr>
            <p:custDataLst>
              <p:tags r:id="rId2"/>
            </p:custDataLst>
          </p:nvPr>
        </p:nvGraphicFramePr>
        <p:xfrm>
          <a:off x="1048385" y="5264260"/>
          <a:ext cx="10095230" cy="756285"/>
        </p:xfrm>
        <a:graphic>
          <a:graphicData uri="http://schemas.openxmlformats.org/drawingml/2006/table">
            <a:tbl>
              <a:tblPr firstRow="1" bandRow="1">
                <a:tableStyleId>{5C22544A-7EE6-4342-B048-85BDC9FD1C3A}</a:tableStyleId>
              </a:tblPr>
              <a:tblGrid>
                <a:gridCol w="1884680"/>
                <a:gridCol w="1885315"/>
                <a:gridCol w="1373505"/>
                <a:gridCol w="3212465"/>
                <a:gridCol w="1739265"/>
              </a:tblGrid>
              <a:tr h="365760">
                <a:tc>
                  <a:txBody>
                    <a:bodyPr/>
                    <a:lstStyle/>
                    <a:p>
                      <a:pPr algn="ctr"/>
                      <a:r>
                        <a:rPr lang="zh-CN" altLang="en-US" sz="1200" dirty="0">
                          <a:solidFill>
                            <a:schemeClr val="tx1"/>
                          </a:solidFill>
                        </a:rPr>
                        <a:t>型号</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器件类型</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使用位置</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作用</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封装</a:t>
                      </a:r>
                      <a:endParaRPr lang="zh-CN" altLang="en-US" sz="1200" dirty="0">
                        <a:solidFill>
                          <a:schemeClr val="tx1"/>
                        </a:solidFill>
                      </a:endParaRPr>
                    </a:p>
                  </a:txBody>
                  <a:tcPr anchor="ctr">
                    <a:noFill/>
                  </a:tcPr>
                </a:tc>
              </a:tr>
              <a:tr h="390525">
                <a:tc>
                  <a:txBody>
                    <a:bodyPr/>
                    <a:lstStyle/>
                    <a:p>
                      <a:pPr algn="ctr"/>
                      <a:r>
                        <a:rPr lang="en-US" sz="1200" dirty="0">
                          <a:solidFill>
                            <a:schemeClr val="tx1"/>
                          </a:solidFill>
                        </a:rPr>
                        <a:t>NRESDTLC5V0D8B</a:t>
                      </a:r>
                      <a:endParaRPr lang="en-US" sz="1200" dirty="0">
                        <a:solidFill>
                          <a:schemeClr val="tx1"/>
                        </a:solidFill>
                      </a:endParaRPr>
                    </a:p>
                  </a:txBody>
                  <a:tcPr anchor="ctr">
                    <a:noFill/>
                  </a:tcPr>
                </a:tc>
                <a:tc>
                  <a:txBody>
                    <a:bodyPr/>
                    <a:lstStyle/>
                    <a:p>
                      <a:pPr algn="ctr"/>
                      <a:r>
                        <a:rPr lang="en-US" sz="1200" dirty="0" err="1">
                          <a:solidFill>
                            <a:schemeClr val="tx1"/>
                          </a:solidFill>
                        </a:rPr>
                        <a:t>ESD</a:t>
                      </a:r>
                      <a:endParaRPr lang="en-US" sz="1200" dirty="0" err="1">
                        <a:solidFill>
                          <a:schemeClr val="tx1"/>
                        </a:solidFill>
                      </a:endParaRPr>
                    </a:p>
                  </a:txBody>
                  <a:tcPr anchor="ctr">
                    <a:noFill/>
                  </a:tcPr>
                </a:tc>
                <a:tc>
                  <a:txBody>
                    <a:bodyPr/>
                    <a:lstStyle/>
                    <a:p>
                      <a:pPr algn="ctr"/>
                      <a:r>
                        <a:rPr lang="zh-CN" altLang="en-US" sz="1200" dirty="0">
                          <a:solidFill>
                            <a:schemeClr val="tx1"/>
                          </a:solidFill>
                        </a:rPr>
                        <a:t>电源接口</a:t>
                      </a:r>
                      <a:endParaRPr lang="zh-CN" altLang="en-US" sz="1200" dirty="0">
                        <a:solidFill>
                          <a:schemeClr val="tx1"/>
                        </a:solidFill>
                      </a:endParaRPr>
                    </a:p>
                  </a:txBody>
                  <a:tcPr anchor="c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dirty="0">
                          <a:solidFill>
                            <a:schemeClr val="tx1"/>
                          </a:solidFill>
                        </a:rPr>
                        <a:t>浪涌、静电</a:t>
                      </a:r>
                      <a:endParaRPr lang="zh-CN" altLang="en-US" sz="1200" dirty="0">
                        <a:solidFill>
                          <a:schemeClr val="tx1"/>
                        </a:solidFill>
                      </a:endParaRPr>
                    </a:p>
                  </a:txBody>
                  <a:tcPr anchor="ctr">
                    <a:noFill/>
                  </a:tcPr>
                </a:tc>
                <a:tc>
                  <a:txBody>
                    <a:bodyPr/>
                    <a:lstStyle/>
                    <a:p>
                      <a:pPr algn="ctr"/>
                      <a:r>
                        <a:rPr lang="en-US" sz="1200" dirty="0">
                          <a:solidFill>
                            <a:schemeClr val="tx1"/>
                          </a:solidFill>
                        </a:rPr>
                        <a:t>DFN1006</a:t>
                      </a:r>
                      <a:endParaRPr lang="en-US" sz="1200" dirty="0">
                        <a:solidFill>
                          <a:schemeClr val="tx1"/>
                        </a:solidFill>
                      </a:endParaRPr>
                    </a:p>
                  </a:txBody>
                  <a:tcPr anchor="ctr">
                    <a:noFill/>
                  </a:tcPr>
                </a:tc>
              </a:tr>
            </a:tbl>
          </a:graphicData>
        </a:graphic>
      </p:graphicFrame>
      <p:sp>
        <p:nvSpPr>
          <p:cNvPr id="6" name="文本框 5"/>
          <p:cNvSpPr txBox="1"/>
          <p:nvPr/>
        </p:nvSpPr>
        <p:spPr>
          <a:xfrm>
            <a:off x="1163268" y="1138267"/>
            <a:ext cx="10221285" cy="584775"/>
          </a:xfrm>
          <a:prstGeom prst="rect">
            <a:avLst/>
          </a:prstGeom>
        </p:spPr>
        <p:txBody>
          <a:bodyPr wrap="square">
            <a:spAutoFit/>
          </a:bodyPr>
          <a:lstStyle/>
          <a:p>
            <a:r>
              <a:rPr kumimoji="1" lang="en-US" altLang="zh-CN" sz="1600" b="1" dirty="0">
                <a:ln w="12700">
                  <a:noFill/>
                </a:ln>
                <a:solidFill>
                  <a:srgbClr val="0563C1">
                    <a:alpha val="100000"/>
                  </a:srgbClr>
                </a:solidFill>
                <a:latin typeface="宋体" panose="02010600030101010101" pitchFamily="2" charset="-122"/>
                <a:ea typeface="宋体" panose="02010600030101010101" pitchFamily="2" charset="-122"/>
              </a:rPr>
              <a:t>WIFI</a:t>
            </a:r>
            <a:r>
              <a:rPr kumimoji="1" lang="zh-CN" altLang="en-US" sz="1600" b="1" dirty="0">
                <a:ln w="12700">
                  <a:noFill/>
                </a:ln>
                <a:solidFill>
                  <a:srgbClr val="0563C1">
                    <a:alpha val="100000"/>
                  </a:srgbClr>
                </a:solidFill>
                <a:latin typeface="宋体" panose="02010600030101010101" pitchFamily="2" charset="-122"/>
                <a:ea typeface="宋体" panose="02010600030101010101" pitchFamily="2" charset="-122"/>
              </a:rPr>
              <a:t>天线</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 </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WIFI</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天线是用于传输和接收电磁波的设备，通过发射和接收电磁波实现无线通信。同时天线通过特定形状和尺寸选择性地接收或发射特定频率的电磁波，实现电信号与电磁波的相互转换。</a:t>
            </a:r>
            <a:endPar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endParaRPr>
          </a:p>
        </p:txBody>
      </p:sp>
      <p:sp>
        <p:nvSpPr>
          <p:cNvPr id="9"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nSpc>
                <a:spcPct val="130000"/>
              </a:lnSpc>
            </a:pPr>
            <a:r>
              <a:rPr kumimoji="1" lang="en-US" altLang="zh-CN" sz="2400" dirty="0">
                <a:ln w="12700">
                  <a:noFill/>
                </a:ln>
                <a:solidFill>
                  <a:srgbClr val="000000">
                    <a:alpha val="100000"/>
                  </a:srgbClr>
                </a:solidFill>
                <a:latin typeface="华光粗黑_CNKI" panose="02000500000000000000" pitchFamily="2" charset="-122"/>
                <a:ea typeface="华光粗黑_CNKI" panose="02000500000000000000" pitchFamily="2" charset="-122"/>
              </a:rPr>
              <a:t>4.7 WIFI</a:t>
            </a:r>
            <a:r>
              <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rPr>
              <a:t>天线</a:t>
            </a:r>
            <a:r>
              <a:rPr kumimoji="1" lang="en-US" altLang="zh-CN" sz="2400" dirty="0">
                <a:ln w="12700">
                  <a:noFill/>
                </a:ln>
                <a:solidFill>
                  <a:srgbClr val="000000">
                    <a:alpha val="100000"/>
                  </a:srgbClr>
                </a:solidFill>
                <a:latin typeface="华光粗黑_CNKI" panose="02000500000000000000" pitchFamily="2" charset="-122"/>
                <a:ea typeface="华光粗黑_CNKI" panose="02000500000000000000" pitchFamily="2" charset="-122"/>
              </a:rPr>
              <a:t>EMC</a:t>
            </a:r>
            <a:r>
              <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rPr>
              <a:t>及可靠性设计</a:t>
            </a:r>
            <a:endPar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endParaRPr>
          </a:p>
        </p:txBody>
      </p:sp>
      <p:pic>
        <p:nvPicPr>
          <p:cNvPr id="12" name="图片 11"/>
          <p:cNvPicPr>
            <a:picLocks noChangeAspect="1"/>
          </p:cNvPicPr>
          <p:nvPr/>
        </p:nvPicPr>
        <p:blipFill>
          <a:blip r:embed="rId3"/>
          <a:stretch>
            <a:fillRect/>
          </a:stretch>
        </p:blipFill>
        <p:spPr>
          <a:xfrm>
            <a:off x="10067925" y="476250"/>
            <a:ext cx="1500505" cy="367030"/>
          </a:xfrm>
          <a:prstGeom prst="rect">
            <a:avLst/>
          </a:prstGeom>
        </p:spPr>
      </p:pic>
      <p:sp>
        <p:nvSpPr>
          <p:cNvPr id="29"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85750" y="247650"/>
            <a:ext cx="11620500" cy="6362700"/>
          </a:xfrm>
          <a:prstGeom prst="rect">
            <a:avLst/>
          </a:prstGeom>
        </p:spPr>
      </p:pic>
      <p:sp>
        <p:nvSpPr>
          <p:cNvPr id="14" name="标题 1"/>
          <p:cNvSpPr txBox="1"/>
          <p:nvPr/>
        </p:nvSpPr>
        <p:spPr>
          <a:xfrm>
            <a:off x="10782136" y="704074"/>
            <a:ext cx="736764" cy="180000"/>
          </a:xfrm>
          <a:custGeom>
            <a:avLst/>
            <a:gdLst>
              <a:gd name="connsiteX0" fmla="*/ 646764 w 736764"/>
              <a:gd name="connsiteY0" fmla="*/ 0 h 180000"/>
              <a:gd name="connsiteX1" fmla="*/ 736764 w 736764"/>
              <a:gd name="connsiteY1" fmla="*/ 90000 h 180000"/>
              <a:gd name="connsiteX2" fmla="*/ 646764 w 736764"/>
              <a:gd name="connsiteY2" fmla="*/ 180000 h 180000"/>
              <a:gd name="connsiteX3" fmla="*/ 556764 w 736764"/>
              <a:gd name="connsiteY3" fmla="*/ 90000 h 180000"/>
              <a:gd name="connsiteX4" fmla="*/ 646764 w 736764"/>
              <a:gd name="connsiteY4" fmla="*/ 0 h 180000"/>
              <a:gd name="connsiteX5" fmla="*/ 368382 w 736764"/>
              <a:gd name="connsiteY5" fmla="*/ 0 h 180000"/>
              <a:gd name="connsiteX6" fmla="*/ 458382 w 736764"/>
              <a:gd name="connsiteY6" fmla="*/ 90000 h 180000"/>
              <a:gd name="connsiteX7" fmla="*/ 368382 w 736764"/>
              <a:gd name="connsiteY7" fmla="*/ 180000 h 180000"/>
              <a:gd name="connsiteX8" fmla="*/ 278382 w 736764"/>
              <a:gd name="connsiteY8" fmla="*/ 90000 h 180000"/>
              <a:gd name="connsiteX9" fmla="*/ 368382 w 736764"/>
              <a:gd name="connsiteY9" fmla="*/ 0 h 180000"/>
              <a:gd name="connsiteX10" fmla="*/ 90000 w 736764"/>
              <a:gd name="connsiteY10" fmla="*/ 0 h 180000"/>
              <a:gd name="connsiteX11" fmla="*/ 180000 w 736764"/>
              <a:gd name="connsiteY11" fmla="*/ 90000 h 180000"/>
              <a:gd name="connsiteX12" fmla="*/ 90000 w 736764"/>
              <a:gd name="connsiteY12" fmla="*/ 180000 h 180000"/>
              <a:gd name="connsiteX13" fmla="*/ 0 w 736764"/>
              <a:gd name="connsiteY13" fmla="*/ 90000 h 180000"/>
              <a:gd name="connsiteX14" fmla="*/ 90000 w 736764"/>
              <a:gd name="connsiteY14" fmla="*/ 0 h 180000"/>
            </a:gdLst>
            <a:ahLst/>
            <a:cxnLst/>
            <a:rect l="l" t="t" r="r" b="b"/>
            <a:pathLst>
              <a:path w="736764" h="180000">
                <a:moveTo>
                  <a:pt x="646764" y="0"/>
                </a:moveTo>
                <a:cubicBezTo>
                  <a:pt x="696470" y="0"/>
                  <a:pt x="736764" y="40294"/>
                  <a:pt x="736764" y="90000"/>
                </a:cubicBezTo>
                <a:cubicBezTo>
                  <a:pt x="736764" y="139706"/>
                  <a:pt x="696470" y="180000"/>
                  <a:pt x="646764" y="180000"/>
                </a:cubicBezTo>
                <a:cubicBezTo>
                  <a:pt x="597058" y="180000"/>
                  <a:pt x="556764" y="139706"/>
                  <a:pt x="556764" y="90000"/>
                </a:cubicBezTo>
                <a:cubicBezTo>
                  <a:pt x="556764" y="40294"/>
                  <a:pt x="597058" y="0"/>
                  <a:pt x="646764" y="0"/>
                </a:cubicBezTo>
                <a:close/>
                <a:moveTo>
                  <a:pt x="368382" y="0"/>
                </a:moveTo>
                <a:cubicBezTo>
                  <a:pt x="418088" y="0"/>
                  <a:pt x="458382" y="40294"/>
                  <a:pt x="458382" y="90000"/>
                </a:cubicBezTo>
                <a:cubicBezTo>
                  <a:pt x="458382" y="139706"/>
                  <a:pt x="418088" y="180000"/>
                  <a:pt x="368382" y="180000"/>
                </a:cubicBezTo>
                <a:cubicBezTo>
                  <a:pt x="318676" y="180000"/>
                  <a:pt x="278382" y="139706"/>
                  <a:pt x="278382" y="90000"/>
                </a:cubicBezTo>
                <a:cubicBezTo>
                  <a:pt x="278382" y="40294"/>
                  <a:pt x="318676" y="0"/>
                  <a:pt x="368382" y="0"/>
                </a:cubicBezTo>
                <a:close/>
                <a:moveTo>
                  <a:pt x="90000" y="0"/>
                </a:moveTo>
                <a:cubicBezTo>
                  <a:pt x="139706" y="0"/>
                  <a:pt x="180000" y="40294"/>
                  <a:pt x="180000" y="90000"/>
                </a:cubicBezTo>
                <a:cubicBezTo>
                  <a:pt x="180000" y="139706"/>
                  <a:pt x="139706" y="180000"/>
                  <a:pt x="90000" y="180000"/>
                </a:cubicBezTo>
                <a:cubicBezTo>
                  <a:pt x="40294" y="180000"/>
                  <a:pt x="0" y="139706"/>
                  <a:pt x="0" y="90000"/>
                </a:cubicBezTo>
                <a:cubicBezTo>
                  <a:pt x="0" y="40294"/>
                  <a:pt x="40294" y="0"/>
                  <a:pt x="90000" y="0"/>
                </a:cubicBezTo>
                <a:close/>
              </a:path>
            </a:pathLst>
          </a:custGeom>
          <a:gradFill>
            <a:gsLst>
              <a:gs pos="1000">
                <a:schemeClr val="bg1">
                  <a:alpha val="0"/>
                </a:schemeClr>
              </a:gs>
              <a:gs pos="100000">
                <a:schemeClr val="bg1"/>
              </a:gs>
            </a:gsLst>
            <a:lin ang="108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 name="文本框 1"/>
          <p:cNvSpPr txBox="1"/>
          <p:nvPr/>
        </p:nvSpPr>
        <p:spPr>
          <a:xfrm>
            <a:off x="1170940" y="2418080"/>
            <a:ext cx="3589020" cy="1151255"/>
          </a:xfrm>
          <a:prstGeom prst="rect">
            <a:avLst/>
          </a:prstGeom>
          <a:noFill/>
        </p:spPr>
        <p:txBody>
          <a:bodyPr wrap="square" rtlCol="0" anchor="t">
            <a:spAutoFit/>
          </a:bodyPr>
          <a:lstStyle/>
          <a:p>
            <a:pPr algn="l">
              <a:lnSpc>
                <a:spcPct val="130000"/>
              </a:lnSpc>
            </a:pPr>
            <a:r>
              <a:rPr kumimoji="1" lang="en-US" altLang="zh-CN" sz="5300" b="1">
                <a:ln w="12700">
                  <a:noFill/>
                </a:ln>
                <a:solidFill>
                  <a:schemeClr val="bg1">
                    <a:alpha val="100000"/>
                  </a:schemeClr>
                </a:solidFill>
                <a:highlight>
                  <a:srgbClr val="808000"/>
                </a:highlight>
                <a:latin typeface="宋体" panose="02010600030101010101" pitchFamily="2" charset="-122"/>
                <a:ea typeface="宋体" panose="02010600030101010101" pitchFamily="2" charset="-122"/>
                <a:cs typeface="Source Han Serif SC Bold" panose="02020700000000000000" charset="-122"/>
                <a:sym typeface="+mn-ea"/>
              </a:rPr>
              <a:t>谢谢大家!</a:t>
            </a:r>
            <a:endParaRPr kumimoji="1" lang="en-US" altLang="zh-CN" sz="5300" b="1">
              <a:ln w="12700">
                <a:noFill/>
              </a:ln>
              <a:solidFill>
                <a:schemeClr val="bg1">
                  <a:alpha val="100000"/>
                </a:schemeClr>
              </a:solidFill>
              <a:highlight>
                <a:srgbClr val="808000"/>
              </a:highlight>
              <a:latin typeface="宋体" panose="02010600030101010101" pitchFamily="2" charset="-122"/>
              <a:ea typeface="宋体" panose="02010600030101010101" pitchFamily="2" charset="-122"/>
              <a:cs typeface="Source Han Serif SC Bold" panose="02020700000000000000" charset="-122"/>
              <a:sym typeface="+mn-ea"/>
            </a:endParaRPr>
          </a:p>
        </p:txBody>
      </p:sp>
      <p:pic>
        <p:nvPicPr>
          <p:cNvPr id="3" name="图片 2"/>
          <p:cNvPicPr>
            <a:picLocks noChangeAspect="1"/>
          </p:cNvPicPr>
          <p:nvPr/>
        </p:nvPicPr>
        <p:blipFill>
          <a:blip r:embed="rId2"/>
          <a:stretch>
            <a:fillRect/>
          </a:stretch>
        </p:blipFill>
        <p:spPr>
          <a:xfrm>
            <a:off x="1055370" y="764540"/>
            <a:ext cx="2087880" cy="510540"/>
          </a:xfrm>
          <a:prstGeom prst="rect">
            <a:avLst/>
          </a:prstGeom>
        </p:spPr>
      </p:pic>
      <p:sp>
        <p:nvSpPr>
          <p:cNvPr id="31" name="标题 1"/>
          <p:cNvSpPr txBox="1"/>
          <p:nvPr/>
        </p:nvSpPr>
        <p:spPr>
          <a:xfrm>
            <a:off x="1847215" y="4869180"/>
            <a:ext cx="4227830" cy="1083310"/>
          </a:xfrm>
          <a:prstGeom prst="rect">
            <a:avLst/>
          </a:prstGeom>
          <a:noFill/>
          <a:ln w="12700" cap="sq">
            <a:noFill/>
            <a:miter/>
          </a:ln>
        </p:spPr>
        <p:txBody>
          <a:bodyPr vert="horz" wrap="square" lIns="91440" tIns="45720" rIns="91440" bIns="45720" rtlCol="0" anchor="ctr"/>
          <a:lstStyle/>
          <a:p>
            <a:pPr algn="l">
              <a:lnSpc>
                <a:spcPct val="110000"/>
              </a:lnSpc>
            </a:pPr>
            <a:r>
              <a:rPr kumimoji="1" lang="zh-CN" altLang="en-US" b="1">
                <a:solidFill>
                  <a:schemeClr val="bg1"/>
                </a:solidFill>
              </a:rPr>
              <a:t>了解更多：</a:t>
            </a:r>
            <a:r>
              <a:rPr kumimoji="1" lang="en-US" altLang="zh-CN">
                <a:solidFill>
                  <a:schemeClr val="bg1"/>
                </a:solidFill>
              </a:rPr>
              <a:t>www.yint.com.cn</a:t>
            </a:r>
            <a:endParaRPr kumimoji="1" lang="en-US" altLang="zh-CN">
              <a:solidFill>
                <a:schemeClr val="bg1"/>
              </a:solidFill>
            </a:endParaRPr>
          </a:p>
          <a:p>
            <a:pPr algn="l">
              <a:lnSpc>
                <a:spcPct val="110000"/>
              </a:lnSpc>
            </a:pPr>
            <a:r>
              <a:rPr kumimoji="1" lang="zh-CN" altLang="en-US">
                <a:solidFill>
                  <a:schemeClr val="bg1"/>
                </a:solidFill>
              </a:rPr>
              <a:t>联系我们：</a:t>
            </a:r>
            <a:r>
              <a:rPr kumimoji="1" lang="en-US" altLang="zh-CN">
                <a:solidFill>
                  <a:schemeClr val="bg1"/>
                </a:solidFill>
              </a:rPr>
              <a:t>sales@yint.com.cn</a:t>
            </a:r>
            <a:endParaRPr kumimoji="1" lang="en-US" altLang="zh-CN">
              <a:solidFill>
                <a:schemeClr val="bg1"/>
              </a:solidFill>
            </a:endParaRPr>
          </a:p>
          <a:p>
            <a:pPr algn="l">
              <a:lnSpc>
                <a:spcPct val="110000"/>
              </a:lnSpc>
            </a:pPr>
            <a:endParaRPr kumimoji="1" lang="zh-CN" altLang="en-US"/>
          </a:p>
          <a:p>
            <a:pPr algn="l">
              <a:lnSpc>
                <a:spcPct val="110000"/>
              </a:lnSpc>
            </a:pPr>
            <a:endParaRPr kumimoji="1"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标题 1"/>
          <p:cNvSpPr txBox="1"/>
          <p:nvPr/>
        </p:nvSpPr>
        <p:spPr>
          <a:xfrm>
            <a:off x="683161" y="2080281"/>
            <a:ext cx="6064449" cy="1553915"/>
          </a:xfrm>
          <a:prstGeom prst="rect">
            <a:avLst/>
          </a:prstGeom>
          <a:noFill/>
          <a:ln>
            <a:noFill/>
          </a:ln>
        </p:spPr>
        <p:txBody>
          <a:bodyPr vert="horz" wrap="square" lIns="0" tIns="0" rIns="0" bIns="0" rtlCol="0" anchor="ctr"/>
          <a:lstStyle/>
          <a:p>
            <a:pPr algn="l">
              <a:lnSpc>
                <a:spcPct val="130000"/>
              </a:lnSpc>
            </a:pPr>
            <a:r>
              <a:rPr kumimoji="1" lang="en-US" altLang="zh-CN" sz="480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sym typeface="+mn-ea"/>
              </a:rPr>
              <a:t>01</a:t>
            </a:r>
            <a:endParaRPr kumimoji="1" lang="zh-CN" altLang="en-US" sz="48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ctr">
              <a:lnSpc>
                <a:spcPct val="130000"/>
              </a:lnSpc>
            </a:pPr>
            <a:r>
              <a:rPr kumimoji="1" lang="en-US" altLang="zh-CN" sz="360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rPr>
              <a:t>国际和国内标准内容</a:t>
            </a:r>
            <a:endParaRPr kumimoji="1" lang="en-US" altLang="zh-CN" sz="360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14" name="标题 1"/>
          <p:cNvSpPr txBox="1"/>
          <p:nvPr/>
        </p:nvSpPr>
        <p:spPr>
          <a:xfrm>
            <a:off x="10782136" y="704074"/>
            <a:ext cx="736764" cy="180000"/>
          </a:xfrm>
          <a:custGeom>
            <a:avLst/>
            <a:gdLst>
              <a:gd name="connsiteX0" fmla="*/ 646764 w 736764"/>
              <a:gd name="connsiteY0" fmla="*/ 0 h 180000"/>
              <a:gd name="connsiteX1" fmla="*/ 736764 w 736764"/>
              <a:gd name="connsiteY1" fmla="*/ 90000 h 180000"/>
              <a:gd name="connsiteX2" fmla="*/ 646764 w 736764"/>
              <a:gd name="connsiteY2" fmla="*/ 180000 h 180000"/>
              <a:gd name="connsiteX3" fmla="*/ 556764 w 736764"/>
              <a:gd name="connsiteY3" fmla="*/ 90000 h 180000"/>
              <a:gd name="connsiteX4" fmla="*/ 646764 w 736764"/>
              <a:gd name="connsiteY4" fmla="*/ 0 h 180000"/>
              <a:gd name="connsiteX5" fmla="*/ 368382 w 736764"/>
              <a:gd name="connsiteY5" fmla="*/ 0 h 180000"/>
              <a:gd name="connsiteX6" fmla="*/ 458382 w 736764"/>
              <a:gd name="connsiteY6" fmla="*/ 90000 h 180000"/>
              <a:gd name="connsiteX7" fmla="*/ 368382 w 736764"/>
              <a:gd name="connsiteY7" fmla="*/ 180000 h 180000"/>
              <a:gd name="connsiteX8" fmla="*/ 278382 w 736764"/>
              <a:gd name="connsiteY8" fmla="*/ 90000 h 180000"/>
              <a:gd name="connsiteX9" fmla="*/ 368382 w 736764"/>
              <a:gd name="connsiteY9" fmla="*/ 0 h 180000"/>
              <a:gd name="connsiteX10" fmla="*/ 90000 w 736764"/>
              <a:gd name="connsiteY10" fmla="*/ 0 h 180000"/>
              <a:gd name="connsiteX11" fmla="*/ 180000 w 736764"/>
              <a:gd name="connsiteY11" fmla="*/ 90000 h 180000"/>
              <a:gd name="connsiteX12" fmla="*/ 90000 w 736764"/>
              <a:gd name="connsiteY12" fmla="*/ 180000 h 180000"/>
              <a:gd name="connsiteX13" fmla="*/ 0 w 736764"/>
              <a:gd name="connsiteY13" fmla="*/ 90000 h 180000"/>
              <a:gd name="connsiteX14" fmla="*/ 90000 w 736764"/>
              <a:gd name="connsiteY14" fmla="*/ 0 h 180000"/>
            </a:gdLst>
            <a:ahLst/>
            <a:cxnLst/>
            <a:rect l="l" t="t" r="r" b="b"/>
            <a:pathLst>
              <a:path w="736764" h="180000">
                <a:moveTo>
                  <a:pt x="646764" y="0"/>
                </a:moveTo>
                <a:cubicBezTo>
                  <a:pt x="696470" y="0"/>
                  <a:pt x="736764" y="40294"/>
                  <a:pt x="736764" y="90000"/>
                </a:cubicBezTo>
                <a:cubicBezTo>
                  <a:pt x="736764" y="139706"/>
                  <a:pt x="696470" y="180000"/>
                  <a:pt x="646764" y="180000"/>
                </a:cubicBezTo>
                <a:cubicBezTo>
                  <a:pt x="597058" y="180000"/>
                  <a:pt x="556764" y="139706"/>
                  <a:pt x="556764" y="90000"/>
                </a:cubicBezTo>
                <a:cubicBezTo>
                  <a:pt x="556764" y="40294"/>
                  <a:pt x="597058" y="0"/>
                  <a:pt x="646764" y="0"/>
                </a:cubicBezTo>
                <a:close/>
                <a:moveTo>
                  <a:pt x="368382" y="0"/>
                </a:moveTo>
                <a:cubicBezTo>
                  <a:pt x="418088" y="0"/>
                  <a:pt x="458382" y="40294"/>
                  <a:pt x="458382" y="90000"/>
                </a:cubicBezTo>
                <a:cubicBezTo>
                  <a:pt x="458382" y="139706"/>
                  <a:pt x="418088" y="180000"/>
                  <a:pt x="368382" y="180000"/>
                </a:cubicBezTo>
                <a:cubicBezTo>
                  <a:pt x="318676" y="180000"/>
                  <a:pt x="278382" y="139706"/>
                  <a:pt x="278382" y="90000"/>
                </a:cubicBezTo>
                <a:cubicBezTo>
                  <a:pt x="278382" y="40294"/>
                  <a:pt x="318676" y="0"/>
                  <a:pt x="368382" y="0"/>
                </a:cubicBezTo>
                <a:close/>
                <a:moveTo>
                  <a:pt x="90000" y="0"/>
                </a:moveTo>
                <a:cubicBezTo>
                  <a:pt x="139706" y="0"/>
                  <a:pt x="180000" y="40294"/>
                  <a:pt x="180000" y="90000"/>
                </a:cubicBezTo>
                <a:cubicBezTo>
                  <a:pt x="180000" y="139706"/>
                  <a:pt x="139706" y="180000"/>
                  <a:pt x="90000" y="180000"/>
                </a:cubicBezTo>
                <a:cubicBezTo>
                  <a:pt x="40294" y="180000"/>
                  <a:pt x="0" y="139706"/>
                  <a:pt x="0" y="90000"/>
                </a:cubicBezTo>
                <a:cubicBezTo>
                  <a:pt x="0" y="40294"/>
                  <a:pt x="40294" y="0"/>
                  <a:pt x="90000" y="0"/>
                </a:cubicBezTo>
                <a:close/>
              </a:path>
            </a:pathLst>
          </a:custGeom>
          <a:gradFill>
            <a:gsLst>
              <a:gs pos="1000">
                <a:schemeClr val="bg1">
                  <a:alpha val="0"/>
                </a:schemeClr>
              </a:gs>
              <a:gs pos="100000">
                <a:schemeClr val="bg1"/>
              </a:gs>
            </a:gsLst>
            <a:lin ang="108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7153816" y="2722285"/>
            <a:ext cx="1756883" cy="2474073"/>
          </a:xfrm>
          <a:prstGeom prst="rect">
            <a:avLst/>
          </a:prstGeom>
          <a:noFill/>
          <a:ln>
            <a:noFill/>
          </a:ln>
        </p:spPr>
        <p:txBody>
          <a:bodyPr vert="horz" wrap="square" lIns="0" tIns="0" rIns="0" bIns="0" rtlCol="0" anchor="b"/>
          <a:lstStyle/>
          <a:p>
            <a:pPr algn="l">
              <a:lnSpc>
                <a:spcPct val="100000"/>
              </a:lnSpc>
            </a:pPr>
            <a:endParaRPr kumimoji="1" lang="zh-CN" altLang="en-US"/>
          </a:p>
        </p:txBody>
      </p:sp>
      <p:pic>
        <p:nvPicPr>
          <p:cNvPr id="21" name="图片 20"/>
          <p:cNvPicPr>
            <a:picLocks noChangeAspect="1"/>
          </p:cNvPicPr>
          <p:nvPr/>
        </p:nvPicPr>
        <p:blipFill>
          <a:blip r:embed="rId1"/>
          <a:stretch>
            <a:fillRect/>
          </a:stretch>
        </p:blipFill>
        <p:spPr>
          <a:xfrm>
            <a:off x="1055370" y="883920"/>
            <a:ext cx="2087880" cy="510540"/>
          </a:xfrm>
          <a:prstGeom prst="rect">
            <a:avLst/>
          </a:prstGeom>
        </p:spPr>
      </p:pic>
      <p:sp>
        <p:nvSpPr>
          <p:cNvPr id="15"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pic>
        <p:nvPicPr>
          <p:cNvPr id="3" name="图片 2"/>
          <p:cNvPicPr>
            <a:picLocks noChangeAspect="1"/>
          </p:cNvPicPr>
          <p:nvPr/>
        </p:nvPicPr>
        <p:blipFill>
          <a:blip r:embed="rId2"/>
          <a:stretch>
            <a:fillRect/>
          </a:stretch>
        </p:blipFill>
        <p:spPr>
          <a:xfrm>
            <a:off x="6423660" y="2722245"/>
            <a:ext cx="5585460" cy="3589020"/>
          </a:xfrm>
          <a:prstGeom prst="cube">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gn="l">
              <a:lnSpc>
                <a:spcPct val="110000"/>
              </a:lnSpc>
            </a:pPr>
            <a:r>
              <a:rPr kumimoji="1" lang="en-US" altLang="zh-CN" sz="2400" dirty="0" err="1">
                <a:ln w="12700">
                  <a:noFill/>
                </a:ln>
                <a:solidFill>
                  <a:srgbClr val="000000">
                    <a:alpha val="100000"/>
                  </a:srgbClr>
                </a:solidFill>
                <a:latin typeface="华光粗黑_CNKI" panose="02000500000000000000" pitchFamily="2" charset="-122"/>
                <a:ea typeface="华光粗黑_CNKI" panose="02000500000000000000" pitchFamily="2" charset="-122"/>
                <a:cs typeface="Source Han Sans CN Bold Bold" panose="020B0800000000000000" charset="-122"/>
              </a:rPr>
              <a:t>1.1 </a:t>
            </a:r>
            <a:r>
              <a:rPr kumimoji="1" lang="zh-CN" altLang="en-US" sz="2400" dirty="0" err="1">
                <a:ln w="12700">
                  <a:noFill/>
                </a:ln>
                <a:solidFill>
                  <a:srgbClr val="000000">
                    <a:alpha val="100000"/>
                  </a:srgbClr>
                </a:solidFill>
                <a:latin typeface="华光粗黑_CNKI" panose="02000500000000000000" pitchFamily="2" charset="-122"/>
                <a:ea typeface="华光粗黑_CNKI" panose="02000500000000000000" pitchFamily="2" charset="-122"/>
                <a:cs typeface="Source Han Sans CN Bold Bold" panose="020B0800000000000000" charset="-122"/>
              </a:rPr>
              <a:t>国</a:t>
            </a:r>
            <a:r>
              <a:rPr kumimoji="1" lang="zh-CN" altLang="en-US" sz="2400" dirty="0" err="1">
                <a:ln w="12700">
                  <a:noFill/>
                </a:ln>
                <a:solidFill>
                  <a:srgbClr val="000000">
                    <a:alpha val="100000"/>
                  </a:srgbClr>
                </a:solidFill>
                <a:latin typeface="华光粗黑_CNKI" panose="02000500000000000000" pitchFamily="2" charset="-122"/>
                <a:ea typeface="华光粗黑_CNKI" panose="02000500000000000000" pitchFamily="2" charset="-122"/>
                <a:cs typeface="Source Han Sans CN Bold Bold" panose="020B0800000000000000" charset="-122"/>
              </a:rPr>
              <a:t>际标准一览</a:t>
            </a:r>
            <a:r>
              <a:rPr kumimoji="1" lang="zh-CN" altLang="en-US" sz="2400" dirty="0" err="1">
                <a:ln w="12700">
                  <a:noFill/>
                </a:ln>
                <a:solidFill>
                  <a:srgbClr val="000000">
                    <a:alpha val="100000"/>
                  </a:srgbClr>
                </a:solidFill>
                <a:latin typeface="华光粗黑_CNKI" panose="02000500000000000000" pitchFamily="2" charset="-122"/>
                <a:ea typeface="华光粗黑_CNKI" panose="02000500000000000000" pitchFamily="2" charset="-122"/>
                <a:cs typeface="Source Han Sans CN Bold Bold" panose="020B0800000000000000" charset="-122"/>
              </a:rPr>
              <a:t>表</a:t>
            </a:r>
            <a:endParaRPr kumimoji="1" lang="zh-CN" altLang="en-US" sz="2400" dirty="0" err="1">
              <a:ln w="12700">
                <a:noFill/>
              </a:ln>
              <a:solidFill>
                <a:srgbClr val="000000">
                  <a:alpha val="100000"/>
                </a:srgbClr>
              </a:solidFill>
              <a:latin typeface="华光粗黑_CNKI" panose="02000500000000000000" pitchFamily="2" charset="-122"/>
              <a:ea typeface="华光粗黑_CNKI" panose="02000500000000000000" pitchFamily="2" charset="-122"/>
              <a:cs typeface="Source Han Sans CN Bold Bold" panose="020B0800000000000000" charset="-122"/>
            </a:endParaRPr>
          </a:p>
        </p:txBody>
      </p:sp>
      <p:pic>
        <p:nvPicPr>
          <p:cNvPr id="15" name="图片 14"/>
          <p:cNvPicPr>
            <a:picLocks noChangeAspect="1"/>
          </p:cNvPicPr>
          <p:nvPr/>
        </p:nvPicPr>
        <p:blipFill>
          <a:blip r:embed="rId1"/>
          <a:stretch>
            <a:fillRect/>
          </a:stretch>
        </p:blipFill>
        <p:spPr>
          <a:xfrm>
            <a:off x="9840595" y="476250"/>
            <a:ext cx="1501140" cy="373380"/>
          </a:xfrm>
          <a:prstGeom prst="rect">
            <a:avLst/>
          </a:prstGeom>
        </p:spPr>
      </p:pic>
      <p:sp>
        <p:nvSpPr>
          <p:cNvPr id="2"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graphicFrame>
        <p:nvGraphicFramePr>
          <p:cNvPr id="5" name="表格 4"/>
          <p:cNvGraphicFramePr/>
          <p:nvPr/>
        </p:nvGraphicFramePr>
        <p:xfrm>
          <a:off x="789305" y="1432560"/>
          <a:ext cx="10485120" cy="4541520"/>
        </p:xfrm>
        <a:graphic>
          <a:graphicData uri="http://schemas.openxmlformats.org/drawingml/2006/table">
            <a:tbl>
              <a:tblPr/>
              <a:tblGrid>
                <a:gridCol w="2561590"/>
                <a:gridCol w="3201670"/>
                <a:gridCol w="4721860"/>
              </a:tblGrid>
              <a:tr h="0">
                <a:tc>
                  <a:txBody>
                    <a:bodyPr/>
                    <a:p>
                      <a:pPr marL="0" indent="0" algn="ctr">
                        <a:lnSpc>
                          <a:spcPts val="1680"/>
                        </a:lnSpc>
                        <a:spcBef>
                          <a:spcPct val="0"/>
                        </a:spcBef>
                        <a:spcAft>
                          <a:spcPct val="0"/>
                        </a:spcAft>
                      </a:pPr>
                      <a:r>
                        <a:rPr lang="zh-CN" altLang="en-US" sz="1600" b="1" i="0">
                          <a:solidFill>
                            <a:srgbClr val="000000"/>
                          </a:solidFill>
                          <a:latin typeface="宋体" panose="02010600030101010101" pitchFamily="2" charset="-122"/>
                          <a:ea typeface="宋体" panose="02010600030101010101" pitchFamily="2" charset="-122"/>
                        </a:rPr>
                        <a:t>国际标准</a:t>
                      </a:r>
                      <a:r>
                        <a:rPr lang="zh-CN" altLang="en-US" sz="1600" b="1">
                          <a:solidFill>
                            <a:srgbClr val="000000"/>
                          </a:solidFill>
                          <a:latin typeface="宋体" panose="02010600030101010101" pitchFamily="2" charset="-122"/>
                          <a:ea typeface="宋体" panose="02010600030101010101" pitchFamily="2" charset="-122"/>
                          <a:sym typeface="+mn-ea"/>
                        </a:rPr>
                        <a:t>标准号</a:t>
                      </a:r>
                      <a:endParaRPr lang="zh-CN" altLang="en-US" sz="1600" b="1" i="0">
                        <a:solidFill>
                          <a:srgbClr val="000000"/>
                        </a:solidFill>
                        <a:latin typeface="宋体" panose="02010600030101010101" pitchFamily="2" charset="-122"/>
                        <a:ea typeface="宋体" panose="02010600030101010101" pitchFamily="2" charset="-122"/>
                      </a:endParaRPr>
                    </a:p>
                  </a:txBody>
                  <a:tcPr marL="137477" marR="137477" marT="91757" marB="91757" anchor="ctr" anchorCtr="0">
                    <a:lnL w="9525"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chemeClr val="accent1">
                        <a:lumMod val="60000"/>
                        <a:lumOff val="40000"/>
                      </a:schemeClr>
                    </a:solidFill>
                  </a:tcPr>
                </a:tc>
                <a:tc>
                  <a:txBody>
                    <a:bodyPr/>
                    <a:p>
                      <a:pPr marL="0" indent="0" algn="ctr">
                        <a:lnSpc>
                          <a:spcPts val="1680"/>
                        </a:lnSpc>
                        <a:spcBef>
                          <a:spcPct val="0"/>
                        </a:spcBef>
                        <a:spcAft>
                          <a:spcPct val="0"/>
                        </a:spcAft>
                      </a:pPr>
                      <a:r>
                        <a:rPr lang="zh-CN" altLang="en-US" sz="1600" b="1">
                          <a:solidFill>
                            <a:srgbClr val="000000"/>
                          </a:solidFill>
                          <a:latin typeface="宋体" panose="02010600030101010101" pitchFamily="2" charset="-122"/>
                          <a:ea typeface="宋体" panose="02010600030101010101" pitchFamily="2" charset="-122"/>
                          <a:sym typeface="+mn-ea"/>
                        </a:rPr>
                        <a:t>标准名称</a:t>
                      </a:r>
                      <a:endParaRPr lang="zh-CN" altLang="en-US" sz="1600" b="1" i="0">
                        <a:solidFill>
                          <a:srgbClr val="000000"/>
                        </a:solidFill>
                        <a:latin typeface="宋体" panose="02010600030101010101" pitchFamily="2" charset="-122"/>
                        <a:ea typeface="宋体" panose="02010600030101010101" pitchFamily="2" charset="-122"/>
                        <a:sym typeface="+mn-ea"/>
                      </a:endParaRPr>
                    </a:p>
                  </a:txBody>
                  <a:tcPr marL="137477" marR="137477" marT="91757" marB="91757" anchor="ctr" anchorCtr="0">
                    <a:lnL w="7620"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chemeClr val="accent1">
                        <a:lumMod val="60000"/>
                        <a:lumOff val="40000"/>
                      </a:schemeClr>
                    </a:solidFill>
                  </a:tcPr>
                </a:tc>
                <a:tc>
                  <a:txBody>
                    <a:bodyPr/>
                    <a:p>
                      <a:pPr marL="0" indent="0" algn="ctr">
                        <a:lnSpc>
                          <a:spcPts val="1680"/>
                        </a:lnSpc>
                        <a:spcBef>
                          <a:spcPct val="0"/>
                        </a:spcBef>
                        <a:spcAft>
                          <a:spcPct val="0"/>
                        </a:spcAft>
                      </a:pPr>
                      <a:r>
                        <a:rPr lang="zh-CN" altLang="en-US" sz="1600" b="1">
                          <a:solidFill>
                            <a:srgbClr val="000000"/>
                          </a:solidFill>
                          <a:latin typeface="宋体" panose="02010600030101010101" pitchFamily="2" charset="-122"/>
                          <a:ea typeface="宋体" panose="02010600030101010101" pitchFamily="2" charset="-122"/>
                          <a:sym typeface="+mn-ea"/>
                        </a:rPr>
                        <a:t>核心内容</a:t>
                      </a:r>
                      <a:endParaRPr lang="zh-CN" altLang="en-US" sz="1600" b="1" i="0">
                        <a:solidFill>
                          <a:srgbClr val="000000"/>
                        </a:solidFill>
                        <a:latin typeface="宋体" panose="02010600030101010101" pitchFamily="2" charset="-122"/>
                        <a:ea typeface="宋体" panose="02010600030101010101" pitchFamily="2" charset="-122"/>
                        <a:sym typeface="+mn-ea"/>
                      </a:endParaRPr>
                    </a:p>
                  </a:txBody>
                  <a:tcPr marL="137477" marR="137477" marT="91757" marB="91757" anchor="ctr" anchorCtr="0">
                    <a:lnL w="762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chemeClr val="accent1">
                        <a:lumMod val="60000"/>
                        <a:lumOff val="40000"/>
                      </a:schemeClr>
                    </a:solidFill>
                  </a:tcPr>
                </a:tc>
              </a:tr>
              <a:tr h="0">
                <a:tc>
                  <a:txBody>
                    <a:bodyPr/>
                    <a:p>
                      <a:pPr marL="0" indent="0" algn="ctr">
                        <a:lnSpc>
                          <a:spcPts val="1680"/>
                        </a:lnSpc>
                        <a:spcBef>
                          <a:spcPct val="0"/>
                        </a:spcBef>
                        <a:spcAft>
                          <a:spcPct val="0"/>
                        </a:spcAft>
                      </a:pPr>
                      <a:r>
                        <a:rPr lang="en-US" altLang="zh-CN" sz="1400" b="0" i="0">
                          <a:solidFill>
                            <a:srgbClr val="000000"/>
                          </a:solidFill>
                          <a:ea typeface="Inter"/>
                          <a:cs typeface="Arial" panose="020B0604020202020204" pitchFamily="34" charset="0"/>
                        </a:rPr>
                        <a:t>ISO 15189:2022</a:t>
                      </a:r>
                      <a:endParaRPr lang="en-US" altLang="zh-CN" sz="1400" b="0" i="0">
                        <a:solidFill>
                          <a:srgbClr val="000000"/>
                        </a:solidFill>
                        <a:ea typeface="Inter"/>
                        <a:cs typeface="Arial" panose="020B0604020202020204" pitchFamily="34" charset="0"/>
                      </a:endParaRPr>
                    </a:p>
                  </a:txBody>
                  <a:tcPr marL="137477" marR="137477" marT="91757" marB="91757" anchor="ctr" anchorCtr="0">
                    <a:lnL w="9525"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nSpc>
                          <a:spcPts val="1680"/>
                        </a:lnSpc>
                        <a:spcBef>
                          <a:spcPct val="0"/>
                        </a:spcBef>
                        <a:spcAft>
                          <a:spcPct val="0"/>
                        </a:spcAft>
                      </a:pPr>
                      <a:r>
                        <a:rPr lang="zh-CN" altLang="en-US" sz="1100" b="0" i="0">
                          <a:solidFill>
                            <a:srgbClr val="000000"/>
                          </a:solidFill>
                          <a:latin typeface="宋体" panose="02010600030101010101" pitchFamily="2" charset="-122"/>
                          <a:ea typeface="宋体" panose="02010600030101010101" pitchFamily="2" charset="-122"/>
                        </a:rPr>
                        <a:t>医学实验室质量和能力要求</a:t>
                      </a:r>
                      <a:endParaRPr lang="zh-CN" altLang="en-US" sz="1100" b="0" i="0">
                        <a:solidFill>
                          <a:srgbClr val="000000"/>
                        </a:solidFill>
                        <a:latin typeface="宋体" panose="02010600030101010101" pitchFamily="2" charset="-122"/>
                        <a:ea typeface="宋体" panose="02010600030101010101" pitchFamily="2" charset="-122"/>
                      </a:endParaRPr>
                    </a:p>
                  </a:txBody>
                  <a:tcPr marL="137477" marR="137477" marT="91757" marB="91757" anchor="ctr" anchorCtr="0">
                    <a:lnL w="7620"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nSpc>
                          <a:spcPct val="200000"/>
                        </a:lnSpc>
                        <a:spcBef>
                          <a:spcPct val="0"/>
                        </a:spcBef>
                        <a:spcAft>
                          <a:spcPct val="0"/>
                        </a:spcAft>
                      </a:pP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规定校准溯源、性能验证（如 </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PT </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批内精密度 </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CV≤5%</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）、结果报告等质量控制体系，要求通过 </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3Q </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验证（安装、操作、性能确认）确保设备符合临床检测要求</a:t>
                      </a:r>
                      <a:endPar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37477" marR="137477" marT="91757" marB="91757" anchor="ctr" anchorCtr="0">
                    <a:lnL w="762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0">
                <a:tc>
                  <a:txBody>
                    <a:bodyPr/>
                    <a:p>
                      <a:pPr marL="0" indent="0" algn="ctr">
                        <a:lnSpc>
                          <a:spcPts val="1680"/>
                        </a:lnSpc>
                        <a:spcBef>
                          <a:spcPct val="0"/>
                        </a:spcBef>
                        <a:spcAft>
                          <a:spcPct val="0"/>
                        </a:spcAft>
                      </a:pPr>
                      <a:r>
                        <a:rPr lang="en-US" altLang="zh-CN" sz="1400" b="0" i="0">
                          <a:solidFill>
                            <a:srgbClr val="000000"/>
                          </a:solidFill>
                          <a:ea typeface="Inter"/>
                          <a:cs typeface="Arial" panose="020B0604020202020204" pitchFamily="34" charset="0"/>
                        </a:rPr>
                        <a:t>CLSI H59-A</a:t>
                      </a:r>
                      <a:endParaRPr lang="en-US" altLang="zh-CN" sz="1400" b="0" i="0">
                        <a:solidFill>
                          <a:srgbClr val="000000"/>
                        </a:solidFill>
                        <a:ea typeface="Inter"/>
                        <a:cs typeface="Arial" panose="020B0604020202020204" pitchFamily="34" charset="0"/>
                      </a:endParaRPr>
                    </a:p>
                  </a:txBody>
                  <a:tcPr marL="137477" marR="137477" marT="91757" marB="91757" anchor="ctr" anchorCtr="0">
                    <a:lnL w="9525"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nSpc>
                          <a:spcPts val="1680"/>
                        </a:lnSpc>
                        <a:spcBef>
                          <a:spcPct val="0"/>
                        </a:spcBef>
                        <a:spcAft>
                          <a:spcPct val="0"/>
                        </a:spcAft>
                      </a:pP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定量 </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D - </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二聚体检测用于静脉血栓栓塞症排除</a:t>
                      </a:r>
                      <a:endPar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37477" marR="137477" marT="91757" marB="91757" anchor="ctr" anchorCtr="0">
                    <a:lnL w="7620"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nSpc>
                          <a:spcPct val="200000"/>
                        </a:lnSpc>
                        <a:spcBef>
                          <a:spcPct val="0"/>
                        </a:spcBef>
                        <a:spcAft>
                          <a:spcPct val="0"/>
                        </a:spcAft>
                      </a:pP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明确 </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D - </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二聚体检测的样本处理、阈值设定及抗干扰要求（如黄疸、溶血样本准确性），间接要求仪器具备高特异性和抗干扰能力</a:t>
                      </a:r>
                      <a:endPar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37477" marR="137477" marT="91757" marB="91757" anchor="ctr" anchorCtr="0">
                    <a:lnL w="762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0">
                <a:tc>
                  <a:txBody>
                    <a:bodyPr/>
                    <a:p>
                      <a:pPr marL="0" indent="0" algn="ctr">
                        <a:lnSpc>
                          <a:spcPts val="1680"/>
                        </a:lnSpc>
                        <a:spcBef>
                          <a:spcPct val="0"/>
                        </a:spcBef>
                        <a:spcAft>
                          <a:spcPct val="0"/>
                        </a:spcAft>
                      </a:pPr>
                      <a:r>
                        <a:rPr lang="en-US" altLang="zh-CN" sz="1400" b="0" i="0">
                          <a:solidFill>
                            <a:srgbClr val="000000"/>
                          </a:solidFill>
                          <a:ea typeface="Inter"/>
                          <a:cs typeface="Arial" panose="020B0604020202020204" pitchFamily="34" charset="0"/>
                        </a:rPr>
                        <a:t>CLSI H57</a:t>
                      </a:r>
                      <a:endParaRPr lang="en-US" altLang="zh-CN" sz="1400" b="0" i="0">
                        <a:solidFill>
                          <a:srgbClr val="000000"/>
                        </a:solidFill>
                        <a:ea typeface="Inter"/>
                        <a:cs typeface="Arial" panose="020B0604020202020204" pitchFamily="34" charset="0"/>
                      </a:endParaRPr>
                    </a:p>
                  </a:txBody>
                  <a:tcPr marL="137477" marR="137477" marT="91757" marB="91757" anchor="ctr" anchorCtr="0">
                    <a:lnL w="9525"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nSpc>
                          <a:spcPts val="1680"/>
                        </a:lnSpc>
                        <a:spcBef>
                          <a:spcPct val="0"/>
                        </a:spcBef>
                        <a:spcAft>
                          <a:spcPct val="0"/>
                        </a:spcAft>
                      </a:pPr>
                      <a:r>
                        <a:rPr lang="zh-CN" altLang="en-US" sz="1100" b="0" i="0">
                          <a:solidFill>
                            <a:srgbClr val="000000"/>
                          </a:solidFill>
                          <a:latin typeface="宋体" panose="02010600030101010101" pitchFamily="2" charset="-122"/>
                          <a:ea typeface="宋体" panose="02010600030101010101" pitchFamily="2" charset="-122"/>
                        </a:rPr>
                        <a:t>凝血分析仪性能验证</a:t>
                      </a:r>
                      <a:endParaRPr lang="zh-CN" altLang="en-US" sz="1100" b="0" i="0">
                        <a:solidFill>
                          <a:srgbClr val="000000"/>
                        </a:solidFill>
                        <a:latin typeface="宋体" panose="02010600030101010101" pitchFamily="2" charset="-122"/>
                        <a:ea typeface="宋体" panose="02010600030101010101" pitchFamily="2" charset="-122"/>
                      </a:endParaRPr>
                    </a:p>
                  </a:txBody>
                  <a:tcPr marL="137477" marR="137477" marT="91757" marB="91757" anchor="ctr" anchorCtr="0">
                    <a:lnL w="7620"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nSpc>
                          <a:spcPct val="200000"/>
                        </a:lnSpc>
                        <a:spcBef>
                          <a:spcPct val="0"/>
                        </a:spcBef>
                        <a:spcAft>
                          <a:spcPct val="0"/>
                        </a:spcAft>
                      </a:pP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规定精密度（</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PT </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批内 </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CV≤3%</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）、线性范围（</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FIB r≥0.98</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）、携带污染率（</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≤10%</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）等验证方法，覆盖 </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PT</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APTT</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FIB </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等核心指标</a:t>
                      </a:r>
                      <a:endPar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37477" marR="137477" marT="91757" marB="91757" anchor="ctr" anchorCtr="0">
                    <a:lnL w="762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0">
                <a:tc>
                  <a:txBody>
                    <a:bodyPr/>
                    <a:p>
                      <a:pPr marL="0" indent="0" algn="ctr">
                        <a:lnSpc>
                          <a:spcPts val="1680"/>
                        </a:lnSpc>
                        <a:spcBef>
                          <a:spcPct val="0"/>
                        </a:spcBef>
                        <a:spcAft>
                          <a:spcPct val="0"/>
                        </a:spcAft>
                      </a:pPr>
                      <a:r>
                        <a:rPr lang="en-US" altLang="zh-CN" sz="1400" b="0" i="0">
                          <a:solidFill>
                            <a:srgbClr val="000000"/>
                          </a:solidFill>
                          <a:ea typeface="Inter"/>
                          <a:cs typeface="Arial" panose="020B0604020202020204" pitchFamily="34" charset="0"/>
                        </a:rPr>
                        <a:t>ISO 22870:2016</a:t>
                      </a:r>
                      <a:endParaRPr lang="en-US" altLang="zh-CN" sz="1400" b="0" i="0">
                        <a:solidFill>
                          <a:srgbClr val="000000"/>
                        </a:solidFill>
                        <a:ea typeface="Inter"/>
                        <a:cs typeface="Arial" panose="020B0604020202020204" pitchFamily="34" charset="0"/>
                      </a:endParaRPr>
                    </a:p>
                  </a:txBody>
                  <a:tcPr marL="137477" marR="137477" marT="91757" marB="91757" anchor="ctr" anchorCtr="0">
                    <a:lnL w="9525"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nSpc>
                          <a:spcPts val="1680"/>
                        </a:lnSpc>
                        <a:spcBef>
                          <a:spcPct val="0"/>
                        </a:spcBef>
                        <a:spcAft>
                          <a:spcPct val="0"/>
                        </a:spcAft>
                      </a:pP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即时检验（</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POCT</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）质量管理要求</a:t>
                      </a:r>
                      <a:endPar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37477" marR="137477" marT="91757" marB="91757" anchor="ctr" anchorCtr="0">
                    <a:lnL w="7620"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nSpc>
                          <a:spcPct val="200000"/>
                        </a:lnSpc>
                        <a:spcBef>
                          <a:spcPct val="0"/>
                        </a:spcBef>
                        <a:spcAft>
                          <a:spcPct val="0"/>
                        </a:spcAft>
                      </a:pP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针对床边凝血检测设备，要求快速响应（如 </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ACT </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检测</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≤3 </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分钟）、便携性及数据传输兼容性，需通过电磁兼容性（</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EMC</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）测试</a:t>
                      </a:r>
                      <a:endPar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37477" marR="137477" marT="91757" marB="91757" anchor="ctr" anchorCtr="0">
                    <a:lnL w="762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0">
                <a:tc gridSpan="3">
                  <a:txBody>
                    <a:bodyPr/>
                    <a:p>
                      <a:pPr marL="0" indent="0" algn="ctr">
                        <a:lnSpc>
                          <a:spcPts val="1680"/>
                        </a:lnSpc>
                        <a:spcBef>
                          <a:spcPct val="0"/>
                        </a:spcBef>
                        <a:spcAft>
                          <a:spcPct val="0"/>
                        </a:spcAft>
                        <a:buNone/>
                      </a:pPr>
                      <a:r>
                        <a:rPr lang="zh-CN" altLang="en-US" sz="1400" b="0" i="0">
                          <a:solidFill>
                            <a:srgbClr val="000000"/>
                          </a:solidFill>
                          <a:ea typeface="Inter"/>
                          <a:cs typeface="Arial" panose="020B0604020202020204" pitchFamily="34" charset="0"/>
                        </a:rPr>
                        <a:t>注：欧州</a:t>
                      </a:r>
                      <a:r>
                        <a:rPr lang="en-US" altLang="zh-CN" sz="1400" b="0" i="0">
                          <a:solidFill>
                            <a:srgbClr val="000000"/>
                          </a:solidFill>
                          <a:ea typeface="Inter"/>
                          <a:cs typeface="Arial" panose="020B0604020202020204" pitchFamily="34" charset="0"/>
                        </a:rPr>
                        <a:t>EU IVDR</a:t>
                      </a:r>
                      <a:r>
                        <a:rPr lang="zh-CN" altLang="en-US" sz="1400" b="0" i="0">
                          <a:solidFill>
                            <a:srgbClr val="000000"/>
                          </a:solidFill>
                          <a:ea typeface="宋体" panose="02010600030101010101" pitchFamily="2" charset="-122"/>
                          <a:cs typeface="Arial" panose="020B0604020202020204" pitchFamily="34" charset="0"/>
                        </a:rPr>
                        <a:t>《体外诊断医疗器械法规》、</a:t>
                      </a:r>
                      <a:r>
                        <a:rPr lang="en-US" altLang="zh-CN" sz="1400" b="0" i="0">
                          <a:solidFill>
                            <a:srgbClr val="000000"/>
                          </a:solidFill>
                          <a:ea typeface="宋体" panose="02010600030101010101" pitchFamily="2" charset="-122"/>
                          <a:cs typeface="Arial" panose="020B0604020202020204" pitchFamily="34" charset="0"/>
                        </a:rPr>
                        <a:t>ASTM F2382-24</a:t>
                      </a:r>
                      <a:r>
                        <a:rPr lang="zh-CN" altLang="en-US" sz="1400" b="0" i="0">
                          <a:solidFill>
                            <a:srgbClr val="000000"/>
                          </a:solidFill>
                          <a:ea typeface="宋体" panose="02010600030101010101" pitchFamily="2" charset="-122"/>
                          <a:cs typeface="Arial" panose="020B0604020202020204" pitchFamily="34" charset="0"/>
                        </a:rPr>
                        <a:t>《血液接触材料</a:t>
                      </a:r>
                      <a:r>
                        <a:rPr lang="en-US" altLang="zh-CN" sz="1400" b="0" i="0">
                          <a:solidFill>
                            <a:srgbClr val="000000"/>
                          </a:solidFill>
                          <a:ea typeface="宋体" panose="02010600030101010101" pitchFamily="2" charset="-122"/>
                          <a:cs typeface="Arial" panose="020B0604020202020204" pitchFamily="34" charset="0"/>
                        </a:rPr>
                        <a:t> PTT </a:t>
                      </a:r>
                      <a:r>
                        <a:rPr lang="zh-CN" altLang="en-US" sz="1400" b="0" i="0">
                          <a:solidFill>
                            <a:srgbClr val="000000"/>
                          </a:solidFill>
                          <a:ea typeface="宋体" panose="02010600030101010101" pitchFamily="2" charset="-122"/>
                          <a:cs typeface="Arial" panose="020B0604020202020204" pitchFamily="34" charset="0"/>
                        </a:rPr>
                        <a:t>测试方法》、美国</a:t>
                      </a:r>
                      <a:r>
                        <a:rPr lang="en-US" altLang="zh-CN" sz="1400" b="0" i="0">
                          <a:solidFill>
                            <a:srgbClr val="000000"/>
                          </a:solidFill>
                          <a:ea typeface="宋体" panose="02010600030101010101" pitchFamily="2" charset="-122"/>
                          <a:cs typeface="Arial" panose="020B0604020202020204" pitchFamily="34" charset="0"/>
                        </a:rPr>
                        <a:t>FDA 510(k)</a:t>
                      </a:r>
                      <a:r>
                        <a:rPr lang="zh-CN" altLang="en-US" sz="1400" b="0" i="0">
                          <a:solidFill>
                            <a:srgbClr val="000000"/>
                          </a:solidFill>
                          <a:ea typeface="宋体" panose="02010600030101010101" pitchFamily="2" charset="-122"/>
                          <a:cs typeface="Arial" panose="020B0604020202020204" pitchFamily="34" charset="0"/>
                        </a:rPr>
                        <a:t>上市</a:t>
                      </a:r>
                      <a:r>
                        <a:rPr lang="en-US" altLang="zh-CN" sz="1400" b="0" i="0">
                          <a:solidFill>
                            <a:srgbClr val="000000"/>
                          </a:solidFill>
                          <a:ea typeface="宋体" panose="02010600030101010101" pitchFamily="2" charset="-122"/>
                          <a:cs typeface="Arial" panose="020B0604020202020204" pitchFamily="34" charset="0"/>
                        </a:rPr>
                        <a:t> </a:t>
                      </a:r>
                      <a:r>
                        <a:rPr lang="zh-CN" altLang="en-US" sz="1400" b="0" i="0">
                          <a:solidFill>
                            <a:srgbClr val="000000"/>
                          </a:solidFill>
                          <a:ea typeface="宋体" panose="02010600030101010101" pitchFamily="2" charset="-122"/>
                          <a:cs typeface="Arial" panose="020B0604020202020204" pitchFamily="34" charset="0"/>
                        </a:rPr>
                        <a:t>前通</a:t>
                      </a:r>
                      <a:r>
                        <a:rPr lang="zh-CN" altLang="en-US" sz="1400" b="0" i="0">
                          <a:solidFill>
                            <a:srgbClr val="000000"/>
                          </a:solidFill>
                          <a:ea typeface="宋体" panose="02010600030101010101" pitchFamily="2" charset="-122"/>
                          <a:cs typeface="Arial" panose="020B0604020202020204" pitchFamily="34" charset="0"/>
                        </a:rPr>
                        <a:t>知</a:t>
                      </a:r>
                      <a:endParaRPr lang="zh-CN" altLang="en-US" sz="1400" b="0" i="0">
                        <a:solidFill>
                          <a:srgbClr val="000000"/>
                        </a:solidFill>
                        <a:ea typeface="宋体" panose="02010600030101010101" pitchFamily="2" charset="-122"/>
                        <a:cs typeface="Arial" panose="020B0604020202020204" pitchFamily="34" charset="0"/>
                      </a:endParaRPr>
                    </a:p>
                  </a:txBody>
                  <a:tcPr marL="137477" marR="137477" marT="91757" marB="91757" anchor="ctr" anchorCtr="0">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hMerge="1">
                  <a:tcPr marL="137477" marR="137477" marT="91757" marB="91757" anchor="ctr" anchorCtr="0">
                    <a:lnL w="7620"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hMerge="1">
                  <a:tcPr marL="137477" marR="137477" marT="91757" marB="91757" anchor="ctr" anchorCtr="0">
                    <a:lnL w="762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标题 1"/>
          <p:cNvSpPr txBox="1"/>
          <p:nvPr/>
        </p:nvSpPr>
        <p:spPr>
          <a:xfrm>
            <a:off x="1674495" y="1484630"/>
            <a:ext cx="9900285" cy="4552315"/>
          </a:xfrm>
          <a:prstGeom prst="rect">
            <a:avLst/>
          </a:prstGeom>
          <a:noFill/>
          <a:ln cap="sq">
            <a:noFill/>
          </a:ln>
          <a:effectLst/>
        </p:spPr>
        <p:txBody>
          <a:bodyPr vert="horz" wrap="square" lIns="64008" tIns="32004" rIns="64008" bIns="32004" rtlCol="0" anchor="t"/>
          <a:lstStyle/>
          <a:p>
            <a:pPr marL="285750" indent="-285750" algn="l">
              <a:lnSpc>
                <a:spcPct val="150000"/>
              </a:lnSpc>
              <a:buClrTx/>
              <a:buSzTx/>
              <a:buFont typeface="Wingdings" panose="05000000000000000000" charset="0"/>
              <a:buChar char="Ø"/>
            </a:pPr>
            <a:r>
              <a:rPr kumimoji="1" lang="en-US" altLang="zh-CN" sz="1800">
                <a:ln w="12700">
                  <a:noFill/>
                </a:ln>
                <a:solidFill>
                  <a:srgbClr val="404040">
                    <a:alpha val="100000"/>
                  </a:srgbClr>
                </a:solidFill>
                <a:latin typeface="宋体" panose="02010600030101010101" pitchFamily="2" charset="-122"/>
                <a:ea typeface="宋体" panose="02010600030101010101" pitchFamily="2" charset="-122"/>
                <a:cs typeface="宋体" panose="02010600030101010101" pitchFamily="2" charset="-122"/>
              </a:rPr>
              <a:t>国际标准分类中，凝血仪相关标准有36条，涉及实验室医学、兽医学、医疗设备等领域</a:t>
            </a:r>
            <a:endParaRPr kumimoji="1" lang="en-US" altLang="zh-CN" sz="1800">
              <a:ln w="12700">
                <a:noFill/>
              </a:ln>
              <a:solidFill>
                <a:srgbClr val="404040">
                  <a:alpha val="100000"/>
                </a:srgbClr>
              </a:solidFill>
              <a:latin typeface="宋体" panose="02010600030101010101" pitchFamily="2" charset="-122"/>
              <a:ea typeface="宋体" panose="02010600030101010101" pitchFamily="2" charset="-122"/>
              <a:cs typeface="宋体" panose="02010600030101010101" pitchFamily="2" charset="-122"/>
            </a:endParaRPr>
          </a:p>
          <a:p>
            <a:pPr indent="0" algn="l">
              <a:lnSpc>
                <a:spcPct val="150000"/>
              </a:lnSpc>
              <a:buClrTx/>
              <a:buSzTx/>
              <a:buFont typeface="+mj-lt"/>
              <a:buNone/>
            </a:pPr>
            <a:r>
              <a:rPr kumimoji="1" lang="en-US" altLang="zh-CN" sz="1800">
                <a:ln w="12700">
                  <a:noFill/>
                </a:ln>
                <a:solidFill>
                  <a:srgbClr val="404040">
                    <a:alpha val="100000"/>
                  </a:srgbClr>
                </a:solidFill>
                <a:latin typeface="宋体" panose="02010600030101010101" pitchFamily="2" charset="-122"/>
                <a:ea typeface="宋体" panose="02010600030101010101" pitchFamily="2" charset="-122"/>
                <a:cs typeface="宋体" panose="02010600030101010101" pitchFamily="2" charset="-122"/>
              </a:rPr>
              <a:t>例如</a:t>
            </a:r>
            <a:r>
              <a:rPr kumimoji="1" lang="zh-CN" altLang="en-US" sz="1800">
                <a:ln w="12700">
                  <a:noFill/>
                </a:ln>
                <a:solidFill>
                  <a:srgbClr val="404040">
                    <a:alpha val="100000"/>
                  </a:srgbClr>
                </a:solidFill>
                <a:latin typeface="宋体" panose="02010600030101010101" pitchFamily="2" charset="-122"/>
                <a:ea typeface="宋体" panose="02010600030101010101" pitchFamily="2" charset="-122"/>
                <a:cs typeface="宋体" panose="02010600030101010101" pitchFamily="2" charset="-122"/>
              </a:rPr>
              <a:t>：</a:t>
            </a:r>
            <a:endParaRPr kumimoji="1" lang="zh-CN" altLang="en-US" sz="1800">
              <a:ln w="12700">
                <a:noFill/>
              </a:ln>
              <a:solidFill>
                <a:srgbClr val="404040">
                  <a:alpha val="100000"/>
                </a:srgbClr>
              </a:solidFill>
              <a:latin typeface="宋体" panose="02010600030101010101" pitchFamily="2" charset="-122"/>
              <a:ea typeface="宋体" panose="02010600030101010101" pitchFamily="2" charset="-122"/>
              <a:cs typeface="宋体" panose="02010600030101010101" pitchFamily="2" charset="-122"/>
            </a:endParaRPr>
          </a:p>
          <a:p>
            <a:pPr indent="0" algn="l">
              <a:lnSpc>
                <a:spcPct val="150000"/>
              </a:lnSpc>
              <a:buClrTx/>
              <a:buSzTx/>
              <a:buFont typeface="+mj-lt"/>
              <a:buNone/>
            </a:pPr>
            <a:r>
              <a:rPr kumimoji="1" lang="en-US" altLang="zh-CN" sz="1800">
                <a:ln w="12700">
                  <a:noFill/>
                </a:ln>
                <a:solidFill>
                  <a:srgbClr val="404040">
                    <a:alpha val="100000"/>
                  </a:srgbClr>
                </a:solidFill>
                <a:latin typeface="宋体" panose="02010600030101010101" pitchFamily="2" charset="-122"/>
                <a:ea typeface="宋体" panose="02010600030101010101" pitchFamily="2" charset="-122"/>
                <a:cs typeface="宋体" panose="02010600030101010101" pitchFamily="2" charset="-122"/>
              </a:rPr>
              <a:t>德国标准化学会的DIN58910-1:2016- 02，标准名称为《血液酶学凝血活酶（凝血酶原）时间的测定第1部分：柠檬酸盐静脉血血浆测定的参考测量程序》，该标准规定了通过柠檬酸盐静脉血血浆测定凝血活酶时间的参考测量程序，为相关检测提供了国际统一的方法指导，有助于保障检测结果的准确性和一致性，便于国际的医学交流和研究</a:t>
            </a:r>
            <a:endParaRPr kumimoji="1" lang="en-US" altLang="zh-CN" sz="1800">
              <a:ln w="12700">
                <a:noFill/>
              </a:ln>
              <a:solidFill>
                <a:srgbClr val="404040">
                  <a:alpha val="100000"/>
                </a:srgbClr>
              </a:solidFill>
              <a:latin typeface="宋体" panose="02010600030101010101" pitchFamily="2" charset="-122"/>
              <a:ea typeface="宋体" panose="02010600030101010101" pitchFamily="2" charset="-122"/>
              <a:cs typeface="宋体" panose="02010600030101010101" pitchFamily="2" charset="-122"/>
            </a:endParaRPr>
          </a:p>
          <a:p>
            <a:pPr indent="0" algn="l">
              <a:lnSpc>
                <a:spcPct val="150000"/>
              </a:lnSpc>
              <a:buClrTx/>
              <a:buSzTx/>
              <a:buFont typeface="+mj-lt"/>
              <a:buNone/>
            </a:pPr>
            <a:endParaRPr kumimoji="1" lang="en-US" altLang="zh-CN" sz="1800">
              <a:ln w="12700">
                <a:noFill/>
              </a:ln>
              <a:solidFill>
                <a:srgbClr val="404040">
                  <a:alpha val="100000"/>
                </a:srgbClr>
              </a:solidFill>
              <a:latin typeface="宋体" panose="02010600030101010101" pitchFamily="2" charset="-122"/>
              <a:ea typeface="宋体" panose="02010600030101010101" pitchFamily="2" charset="-122"/>
              <a:cs typeface="宋体" panose="02010600030101010101" pitchFamily="2" charset="-122"/>
            </a:endParaRPr>
          </a:p>
          <a:p>
            <a:pPr marL="285750" indent="-285750" algn="l">
              <a:lnSpc>
                <a:spcPct val="150000"/>
              </a:lnSpc>
              <a:buClrTx/>
              <a:buSzTx/>
              <a:buFont typeface="Wingdings" panose="05000000000000000000" charset="0"/>
              <a:buChar char="Ø"/>
            </a:pPr>
            <a:r>
              <a:rPr kumimoji="1" lang="en-US" altLang="zh-CN">
                <a:ln w="12700">
                  <a:noFill/>
                </a:ln>
                <a:solidFill>
                  <a:srgbClr val="404040">
                    <a:alpha val="100000"/>
                  </a:srgbClr>
                </a:solidFill>
                <a:latin typeface="宋体" panose="02010600030101010101" pitchFamily="2" charset="-122"/>
                <a:ea typeface="宋体" panose="02010600030101010101" pitchFamily="2" charset="-122"/>
                <a:cs typeface="宋体" panose="02010600030101010101" pitchFamily="2" charset="-122"/>
                <a:sym typeface="+mn-ea"/>
              </a:rPr>
              <a:t>美国材料与试验协会的ASTM F3209-24A，标准名称是《用于组织工程和细胞治疗的自体富血小板血浆、血小板凝胶和全血凝胶的标准指南》，虽然并非直接针对血凝仪的检测标准，但对于血凝仪在组织工程和细胞治疗相关应用场景中，如何处理和分析自体富血小板血浆等样本提供了指南，使得血凝仪的使用能更好地契合这些前沿医疗领域的需求</a:t>
            </a:r>
            <a:endParaRPr kumimoji="1" lang="en-US" altLang="zh-CN">
              <a:ln w="12700">
                <a:noFill/>
              </a:ln>
              <a:solidFill>
                <a:srgbClr val="40404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1"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gn="l">
              <a:lnSpc>
                <a:spcPct val="110000"/>
              </a:lnSpc>
            </a:pPr>
            <a:r>
              <a:rPr kumimoji="1" lang="en-US" altLang="zh-CN" sz="2400" dirty="0" err="1">
                <a:ln w="12700">
                  <a:noFill/>
                </a:ln>
                <a:solidFill>
                  <a:srgbClr val="000000">
                    <a:alpha val="100000"/>
                  </a:srgbClr>
                </a:solidFill>
                <a:latin typeface="华光粗黑_CNKI" panose="02000500000000000000" pitchFamily="2" charset="-122"/>
                <a:ea typeface="华光粗黑_CNKI" panose="02000500000000000000" pitchFamily="2" charset="-122"/>
                <a:cs typeface="Source Han Sans CN Bold Bold" panose="020B0800000000000000" charset="-122"/>
              </a:rPr>
              <a:t>1.2 国际标准号及标准名称</a:t>
            </a:r>
            <a:endParaRPr kumimoji="1" lang="zh-CN" altLang="en-US" dirty="0">
              <a:latin typeface="华光粗黑_CNKI" panose="02000500000000000000" pitchFamily="2" charset="-122"/>
              <a:ea typeface="华光粗黑_CNKI" panose="02000500000000000000" pitchFamily="2" charset="-122"/>
            </a:endParaRPr>
          </a:p>
        </p:txBody>
      </p:sp>
      <p:pic>
        <p:nvPicPr>
          <p:cNvPr id="15" name="图片 14"/>
          <p:cNvPicPr>
            <a:picLocks noChangeAspect="1"/>
          </p:cNvPicPr>
          <p:nvPr/>
        </p:nvPicPr>
        <p:blipFill>
          <a:blip r:embed="rId1"/>
          <a:stretch>
            <a:fillRect/>
          </a:stretch>
        </p:blipFill>
        <p:spPr>
          <a:xfrm>
            <a:off x="9840595" y="476250"/>
            <a:ext cx="1501140" cy="373380"/>
          </a:xfrm>
          <a:prstGeom prst="rect">
            <a:avLst/>
          </a:prstGeom>
        </p:spPr>
      </p:pic>
      <p:sp>
        <p:nvSpPr>
          <p:cNvPr id="2"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gn="l">
              <a:lnSpc>
                <a:spcPct val="110000"/>
              </a:lnSpc>
            </a:pPr>
            <a:r>
              <a:rPr kumimoji="1" lang="en-US" altLang="zh-CN" sz="2400" dirty="0" err="1">
                <a:ln w="12700">
                  <a:noFill/>
                </a:ln>
                <a:solidFill>
                  <a:srgbClr val="000000">
                    <a:alpha val="100000"/>
                  </a:srgbClr>
                </a:solidFill>
                <a:latin typeface="华光粗黑_CNKI" panose="02000500000000000000" pitchFamily="2" charset="-122"/>
                <a:ea typeface="华光粗黑_CNKI" panose="02000500000000000000" pitchFamily="2" charset="-122"/>
                <a:cs typeface="Source Han Sans CN Bold Bold" panose="020B0800000000000000" charset="-122"/>
              </a:rPr>
              <a:t>1.3 </a:t>
            </a:r>
            <a:r>
              <a:rPr kumimoji="1" lang="zh-CN" altLang="en-US" sz="2400" dirty="0" err="1">
                <a:ln w="12700">
                  <a:noFill/>
                </a:ln>
                <a:solidFill>
                  <a:srgbClr val="000000">
                    <a:alpha val="100000"/>
                  </a:srgbClr>
                </a:solidFill>
                <a:latin typeface="华光粗黑_CNKI" panose="02000500000000000000" pitchFamily="2" charset="-122"/>
                <a:ea typeface="华光粗黑_CNKI" panose="02000500000000000000" pitchFamily="2" charset="-122"/>
                <a:cs typeface="Source Han Sans CN Bold Bold" panose="020B0800000000000000" charset="-122"/>
              </a:rPr>
              <a:t>国</a:t>
            </a:r>
            <a:r>
              <a:rPr kumimoji="1" lang="zh-CN" altLang="en-US" sz="2400" dirty="0" err="1">
                <a:ln w="12700">
                  <a:noFill/>
                </a:ln>
                <a:solidFill>
                  <a:srgbClr val="000000">
                    <a:alpha val="100000"/>
                  </a:srgbClr>
                </a:solidFill>
                <a:latin typeface="华光粗黑_CNKI" panose="02000500000000000000" pitchFamily="2" charset="-122"/>
                <a:ea typeface="华光粗黑_CNKI" panose="02000500000000000000" pitchFamily="2" charset="-122"/>
                <a:cs typeface="Source Han Sans CN Bold Bold" panose="020B0800000000000000" charset="-122"/>
              </a:rPr>
              <a:t>际标准一览</a:t>
            </a:r>
            <a:r>
              <a:rPr kumimoji="1" lang="zh-CN" altLang="en-US" sz="2400" dirty="0" err="1">
                <a:ln w="12700">
                  <a:noFill/>
                </a:ln>
                <a:solidFill>
                  <a:srgbClr val="000000">
                    <a:alpha val="100000"/>
                  </a:srgbClr>
                </a:solidFill>
                <a:latin typeface="华光粗黑_CNKI" panose="02000500000000000000" pitchFamily="2" charset="-122"/>
                <a:ea typeface="华光粗黑_CNKI" panose="02000500000000000000" pitchFamily="2" charset="-122"/>
                <a:cs typeface="Source Han Sans CN Bold Bold" panose="020B0800000000000000" charset="-122"/>
              </a:rPr>
              <a:t>表</a:t>
            </a:r>
            <a:endParaRPr kumimoji="1" lang="zh-CN" altLang="en-US" sz="2400" dirty="0" err="1">
              <a:ln w="12700">
                <a:noFill/>
              </a:ln>
              <a:solidFill>
                <a:srgbClr val="000000">
                  <a:alpha val="100000"/>
                </a:srgbClr>
              </a:solidFill>
              <a:latin typeface="华光粗黑_CNKI" panose="02000500000000000000" pitchFamily="2" charset="-122"/>
              <a:ea typeface="华光粗黑_CNKI" panose="02000500000000000000" pitchFamily="2" charset="-122"/>
              <a:cs typeface="Source Han Sans CN Bold Bold" panose="020B0800000000000000" charset="-122"/>
            </a:endParaRPr>
          </a:p>
        </p:txBody>
      </p:sp>
      <p:pic>
        <p:nvPicPr>
          <p:cNvPr id="15" name="图片 14"/>
          <p:cNvPicPr>
            <a:picLocks noChangeAspect="1"/>
          </p:cNvPicPr>
          <p:nvPr/>
        </p:nvPicPr>
        <p:blipFill>
          <a:blip r:embed="rId1"/>
          <a:stretch>
            <a:fillRect/>
          </a:stretch>
        </p:blipFill>
        <p:spPr>
          <a:xfrm>
            <a:off x="9840595" y="476250"/>
            <a:ext cx="1501140" cy="373380"/>
          </a:xfrm>
          <a:prstGeom prst="rect">
            <a:avLst/>
          </a:prstGeom>
        </p:spPr>
      </p:pic>
      <p:sp>
        <p:nvSpPr>
          <p:cNvPr id="2"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graphicFrame>
        <p:nvGraphicFramePr>
          <p:cNvPr id="3" name="表格 2"/>
          <p:cNvGraphicFramePr/>
          <p:nvPr/>
        </p:nvGraphicFramePr>
        <p:xfrm>
          <a:off x="853440" y="1859915"/>
          <a:ext cx="10485120" cy="3078480"/>
        </p:xfrm>
        <a:graphic>
          <a:graphicData uri="http://schemas.openxmlformats.org/drawingml/2006/table">
            <a:tbl>
              <a:tblPr/>
              <a:tblGrid>
                <a:gridCol w="2570480"/>
                <a:gridCol w="2588895"/>
                <a:gridCol w="5325745"/>
              </a:tblGrid>
              <a:tr h="0">
                <a:tc>
                  <a:txBody>
                    <a:bodyPr/>
                    <a:p>
                      <a:pPr marL="0" indent="0" algn="ctr">
                        <a:lnSpc>
                          <a:spcPts val="1680"/>
                        </a:lnSpc>
                        <a:spcBef>
                          <a:spcPct val="0"/>
                        </a:spcBef>
                        <a:spcAft>
                          <a:spcPct val="0"/>
                        </a:spcAft>
                      </a:pPr>
                      <a:r>
                        <a:rPr lang="zh-CN" altLang="en-US" sz="1600" b="1" i="0">
                          <a:solidFill>
                            <a:srgbClr val="000000"/>
                          </a:solidFill>
                          <a:latin typeface="宋体" panose="02010600030101010101" pitchFamily="2" charset="-122"/>
                          <a:ea typeface="宋体" panose="02010600030101010101" pitchFamily="2" charset="-122"/>
                        </a:rPr>
                        <a:t>国</a:t>
                      </a:r>
                      <a:r>
                        <a:rPr lang="zh-CN" altLang="en-US" sz="1600" b="1" i="0">
                          <a:solidFill>
                            <a:srgbClr val="000000"/>
                          </a:solidFill>
                          <a:latin typeface="宋体" panose="02010600030101010101" pitchFamily="2" charset="-122"/>
                          <a:ea typeface="宋体" panose="02010600030101010101" pitchFamily="2" charset="-122"/>
                        </a:rPr>
                        <a:t>家标准</a:t>
                      </a:r>
                      <a:r>
                        <a:rPr lang="zh-CN" altLang="en-US" sz="1600" b="1">
                          <a:solidFill>
                            <a:srgbClr val="000000"/>
                          </a:solidFill>
                          <a:latin typeface="宋体" panose="02010600030101010101" pitchFamily="2" charset="-122"/>
                          <a:ea typeface="宋体" panose="02010600030101010101" pitchFamily="2" charset="-122"/>
                          <a:sym typeface="+mn-ea"/>
                        </a:rPr>
                        <a:t>标准号</a:t>
                      </a:r>
                      <a:endParaRPr lang="zh-CN" altLang="en-US" sz="1600" b="1" i="0">
                        <a:solidFill>
                          <a:srgbClr val="000000"/>
                        </a:solidFill>
                        <a:latin typeface="宋体" panose="02010600030101010101" pitchFamily="2" charset="-122"/>
                        <a:ea typeface="宋体" panose="02010600030101010101" pitchFamily="2" charset="-122"/>
                      </a:endParaRPr>
                    </a:p>
                  </a:txBody>
                  <a:tcPr marL="137477" marR="137477" marT="91757" marB="91757" anchor="ctr" anchorCtr="0">
                    <a:lnL w="9525"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chemeClr val="accent3">
                        <a:lumMod val="40000"/>
                        <a:lumOff val="60000"/>
                      </a:schemeClr>
                    </a:solidFill>
                  </a:tcPr>
                </a:tc>
                <a:tc>
                  <a:txBody>
                    <a:bodyPr/>
                    <a:p>
                      <a:pPr marL="0" indent="0" algn="ctr">
                        <a:lnSpc>
                          <a:spcPts val="1680"/>
                        </a:lnSpc>
                        <a:spcBef>
                          <a:spcPct val="0"/>
                        </a:spcBef>
                        <a:spcAft>
                          <a:spcPct val="0"/>
                        </a:spcAft>
                      </a:pPr>
                      <a:r>
                        <a:rPr lang="zh-CN" altLang="en-US" sz="1600" b="1">
                          <a:solidFill>
                            <a:srgbClr val="000000"/>
                          </a:solidFill>
                          <a:latin typeface="宋体" panose="02010600030101010101" pitchFamily="2" charset="-122"/>
                          <a:ea typeface="宋体" panose="02010600030101010101" pitchFamily="2" charset="-122"/>
                          <a:sym typeface="+mn-ea"/>
                        </a:rPr>
                        <a:t>标准名称</a:t>
                      </a:r>
                      <a:endParaRPr lang="zh-CN" altLang="en-US" sz="1600" b="1" i="0">
                        <a:solidFill>
                          <a:srgbClr val="000000"/>
                        </a:solidFill>
                        <a:latin typeface="宋体" panose="02010600030101010101" pitchFamily="2" charset="-122"/>
                        <a:ea typeface="宋体" panose="02010600030101010101" pitchFamily="2" charset="-122"/>
                        <a:sym typeface="+mn-ea"/>
                      </a:endParaRPr>
                    </a:p>
                  </a:txBody>
                  <a:tcPr marL="137477" marR="137477" marT="91757" marB="91757" anchor="ctr" anchorCtr="0">
                    <a:lnL w="7620"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chemeClr val="accent3">
                        <a:lumMod val="40000"/>
                        <a:lumOff val="60000"/>
                      </a:schemeClr>
                    </a:solidFill>
                  </a:tcPr>
                </a:tc>
                <a:tc>
                  <a:txBody>
                    <a:bodyPr/>
                    <a:p>
                      <a:pPr marL="0" indent="0" algn="ctr">
                        <a:lnSpc>
                          <a:spcPts val="1680"/>
                        </a:lnSpc>
                        <a:spcBef>
                          <a:spcPct val="0"/>
                        </a:spcBef>
                        <a:spcAft>
                          <a:spcPct val="0"/>
                        </a:spcAft>
                      </a:pPr>
                      <a:r>
                        <a:rPr lang="zh-CN" altLang="en-US" sz="1600" b="1">
                          <a:solidFill>
                            <a:srgbClr val="000000"/>
                          </a:solidFill>
                          <a:latin typeface="宋体" panose="02010600030101010101" pitchFamily="2" charset="-122"/>
                          <a:ea typeface="宋体" panose="02010600030101010101" pitchFamily="2" charset="-122"/>
                          <a:sym typeface="+mn-ea"/>
                        </a:rPr>
                        <a:t>核心内容</a:t>
                      </a:r>
                      <a:endParaRPr lang="zh-CN" altLang="en-US" sz="1600" b="1" i="0">
                        <a:solidFill>
                          <a:srgbClr val="000000"/>
                        </a:solidFill>
                        <a:latin typeface="宋体" panose="02010600030101010101" pitchFamily="2" charset="-122"/>
                        <a:ea typeface="宋体" panose="02010600030101010101" pitchFamily="2" charset="-122"/>
                        <a:sym typeface="+mn-ea"/>
                      </a:endParaRPr>
                    </a:p>
                  </a:txBody>
                  <a:tcPr marL="137477" marR="137477" marT="91757" marB="91757" anchor="ctr" anchorCtr="0">
                    <a:lnL w="762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solidFill>
                      <a:schemeClr val="accent3">
                        <a:lumMod val="40000"/>
                        <a:lumOff val="60000"/>
                      </a:schemeClr>
                    </a:solidFill>
                  </a:tcPr>
                </a:tc>
              </a:tr>
              <a:tr h="0">
                <a:tc>
                  <a:txBody>
                    <a:bodyPr/>
                    <a:p>
                      <a:pPr marL="0" marR="0" algn="ctr" rtl="0" eaLnBrk="1" fontAlgn="auto" latinLnBrk="0" hangingPunct="1">
                        <a:lnSpc>
                          <a:spcPts val="1680"/>
                        </a:lnSpc>
                        <a:buClrTx/>
                        <a:buSzTx/>
                        <a:buFontTx/>
                        <a:buNone/>
                      </a:pPr>
                      <a:r>
                        <a:rPr lang="en-US" altLang="zh-CN" sz="1400" b="0" i="0">
                          <a:solidFill>
                            <a:srgbClr val="000000"/>
                          </a:solidFill>
                          <a:ea typeface="Inter"/>
                          <a:cs typeface="Arial" panose="020B0604020202020204" pitchFamily="34" charset="0"/>
                        </a:rPr>
                        <a:t>YY/T 0659-2017</a:t>
                      </a:r>
                      <a:endParaRPr lang="en-US" altLang="zh-CN" sz="1400" b="0" i="0">
                        <a:solidFill>
                          <a:srgbClr val="000000"/>
                        </a:solidFill>
                        <a:ea typeface="Inter"/>
                        <a:cs typeface="Arial" panose="020B0604020202020204" pitchFamily="34" charset="0"/>
                      </a:endParaRPr>
                    </a:p>
                  </a:txBody>
                  <a:tcPr marL="137477" marR="137477" marT="91757" marB="91757" anchor="ctr" anchorCtr="0">
                    <a:lnL w="9525"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ctr">
                        <a:lnSpc>
                          <a:spcPts val="1680"/>
                        </a:lnSpc>
                        <a:spcBef>
                          <a:spcPct val="0"/>
                        </a:spcBef>
                        <a:spcAft>
                          <a:spcPct val="0"/>
                        </a:spcAft>
                      </a:pPr>
                      <a:r>
                        <a:rPr lang="zh-CN" altLang="en-US" sz="1100" b="0" i="0">
                          <a:solidFill>
                            <a:srgbClr val="000000"/>
                          </a:solidFill>
                          <a:latin typeface="宋体" panose="02010600030101010101" pitchFamily="2" charset="-122"/>
                          <a:ea typeface="宋体" panose="02010600030101010101" pitchFamily="2" charset="-122"/>
                        </a:rPr>
                        <a:t>凝血分析仪</a:t>
                      </a:r>
                      <a:endParaRPr lang="zh-CN" altLang="en-US" sz="1100" b="0" i="0">
                        <a:solidFill>
                          <a:srgbClr val="000000"/>
                        </a:solidFill>
                        <a:latin typeface="宋体" panose="02010600030101010101" pitchFamily="2" charset="-122"/>
                        <a:ea typeface="宋体" panose="02010600030101010101" pitchFamily="2" charset="-122"/>
                      </a:endParaRPr>
                    </a:p>
                  </a:txBody>
                  <a:tcPr marL="137477" marR="137477" marT="91757" marB="91757" anchor="ctr" anchorCtr="0">
                    <a:lnL w="7620"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nSpc>
                          <a:spcPct val="200000"/>
                        </a:lnSpc>
                        <a:spcBef>
                          <a:spcPct val="0"/>
                        </a:spcBef>
                        <a:spcAft>
                          <a:spcPct val="0"/>
                        </a:spcAft>
                      </a:pP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1000" b="0" i="0">
                          <a:solidFill>
                            <a:srgbClr val="000000"/>
                          </a:solidFill>
                          <a:latin typeface="宋体" panose="02010600030101010101" pitchFamily="2" charset="-122"/>
                          <a:ea typeface="宋体" panose="02010600030101010101" pitchFamily="2" charset="-122"/>
                          <a:cs typeface="宋体" panose="02010600030101010101" pitchFamily="2" charset="-122"/>
                        </a:rPr>
                        <a:t>技术性能</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PT </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批内精密度 </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CV≤3%</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FIB </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线性范围 </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0.7-5.0g/L</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r≥0.98</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），携带污染率</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≤10%</a:t>
                      </a:r>
                      <a:br>
                        <a:rPr lang="en-US" altLang="zh-CN" sz="100" b="0" i="0">
                          <a:solidFill>
                            <a:srgbClr val="000000"/>
                          </a:solidFill>
                          <a:latin typeface="宋体" panose="02010600030101010101" pitchFamily="2" charset="-122"/>
                          <a:ea typeface="宋体" panose="02010600030101010101" pitchFamily="2" charset="-122"/>
                          <a:cs typeface="宋体" panose="02010600030101010101" pitchFamily="2" charset="-122"/>
                        </a:rPr>
                      </a:b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1000" b="0" i="0">
                          <a:solidFill>
                            <a:srgbClr val="000000"/>
                          </a:solidFill>
                          <a:latin typeface="宋体" panose="02010600030101010101" pitchFamily="2" charset="-122"/>
                          <a:ea typeface="宋体" panose="02010600030101010101" pitchFamily="2" charset="-122"/>
                          <a:cs typeface="宋体" panose="02010600030101010101" pitchFamily="2" charset="-122"/>
                        </a:rPr>
                        <a:t>安全要求</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：符合 </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GB 4793.1</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（电气安全）、</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GB/T 18268.26</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（电磁兼容）</a:t>
                      </a:r>
                      <a:br>
                        <a:rPr lang="zh-CN" altLang="en-US" sz="100" b="0" i="0">
                          <a:solidFill>
                            <a:srgbClr val="000000"/>
                          </a:solidFill>
                          <a:latin typeface="宋体" panose="02010600030101010101" pitchFamily="2" charset="-122"/>
                          <a:ea typeface="宋体" panose="02010600030101010101" pitchFamily="2" charset="-122"/>
                          <a:cs typeface="宋体" panose="02010600030101010101" pitchFamily="2" charset="-122"/>
                        </a:rPr>
                      </a:b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1000" b="0" i="0">
                          <a:solidFill>
                            <a:srgbClr val="000000"/>
                          </a:solidFill>
                          <a:latin typeface="宋体" panose="02010600030101010101" pitchFamily="2" charset="-122"/>
                          <a:ea typeface="宋体" panose="02010600030101010101" pitchFamily="2" charset="-122"/>
                          <a:cs typeface="宋体" panose="02010600030101010101" pitchFamily="2" charset="-122"/>
                        </a:rPr>
                        <a:t>环境适应性</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：通过高温（</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40℃</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）、低温（</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-20℃</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）及湿度（</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80% RH</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）稳定性测试</a:t>
                      </a:r>
                      <a:endPar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37477" marR="137477" marT="91757" marB="91757" anchor="ctr" anchorCtr="0">
                    <a:lnL w="762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0">
                <a:tc>
                  <a:txBody>
                    <a:bodyPr/>
                    <a:p>
                      <a:pPr marL="0" marR="0" algn="ctr" rtl="0" eaLnBrk="1" fontAlgn="auto" latinLnBrk="0" hangingPunct="1">
                        <a:lnSpc>
                          <a:spcPts val="1680"/>
                        </a:lnSpc>
                        <a:buClrTx/>
                        <a:buSzTx/>
                        <a:buFontTx/>
                        <a:buNone/>
                      </a:pPr>
                      <a:r>
                        <a:rPr lang="en-US" altLang="zh-CN" sz="1400" b="0" i="0">
                          <a:solidFill>
                            <a:srgbClr val="000000"/>
                          </a:solidFill>
                          <a:ea typeface="Inter"/>
                          <a:cs typeface="Arial" panose="020B0604020202020204" pitchFamily="34" charset="0"/>
                        </a:rPr>
                        <a:t>中国国家药监局指导原则</a:t>
                      </a:r>
                      <a:endParaRPr lang="en-US" altLang="zh-CN" sz="1400" b="0" i="0">
                        <a:solidFill>
                          <a:srgbClr val="000000"/>
                        </a:solidFill>
                        <a:ea typeface="Inter"/>
                        <a:cs typeface="Arial" panose="020B0604020202020204" pitchFamily="34" charset="0"/>
                      </a:endParaRPr>
                    </a:p>
                  </a:txBody>
                  <a:tcPr marL="137477" marR="137477" marT="91757" marB="91757" anchor="ctr" anchorCtr="0">
                    <a:lnL w="9525"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ctr">
                        <a:lnSpc>
                          <a:spcPts val="1680"/>
                        </a:lnSpc>
                        <a:spcBef>
                          <a:spcPct val="0"/>
                        </a:spcBef>
                        <a:spcAft>
                          <a:spcPct val="0"/>
                        </a:spcAft>
                      </a:pPr>
                      <a:r>
                        <a:rPr lang="zh-CN" altLang="en-US" sz="1100" b="0" i="0">
                          <a:solidFill>
                            <a:srgbClr val="000000"/>
                          </a:solidFill>
                          <a:latin typeface="宋体" panose="02010600030101010101" pitchFamily="2" charset="-122"/>
                          <a:ea typeface="宋体" panose="02010600030101010101" pitchFamily="2" charset="-122"/>
                        </a:rPr>
                        <a:t>凝血分析仪注册技术审查指导原则</a:t>
                      </a:r>
                      <a:endParaRPr lang="zh-CN" altLang="en-US" sz="1100" b="0" i="0">
                        <a:solidFill>
                          <a:srgbClr val="000000"/>
                        </a:solidFill>
                        <a:latin typeface="宋体" panose="02010600030101010101" pitchFamily="2" charset="-122"/>
                        <a:ea typeface="宋体" panose="02010600030101010101" pitchFamily="2" charset="-122"/>
                      </a:endParaRPr>
                    </a:p>
                  </a:txBody>
                  <a:tcPr marL="137477" marR="137477" marT="91757" marB="91757" anchor="ctr" anchorCtr="0">
                    <a:lnL w="7620"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nSpc>
                          <a:spcPct val="200000"/>
                        </a:lnSpc>
                        <a:spcBef>
                          <a:spcPct val="0"/>
                        </a:spcBef>
                        <a:spcAft>
                          <a:spcPct val="0"/>
                        </a:spcAft>
                      </a:pP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强制要求检测 </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PT</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APTT</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FIB</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TT </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四项基础指标（</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PT </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需报告 </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INR </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值），需使用溯源至 </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WHO </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标准的校准品并定期进行室内质控</a:t>
                      </a:r>
                      <a:endPar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37477" marR="137477" marT="91757" marB="91757" anchor="ctr" anchorCtr="0">
                    <a:lnL w="762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0">
                <a:tc>
                  <a:txBody>
                    <a:bodyPr/>
                    <a:p>
                      <a:pPr marL="0" marR="0" algn="ctr" rtl="0" eaLnBrk="1" fontAlgn="auto" latinLnBrk="0" hangingPunct="1">
                        <a:lnSpc>
                          <a:spcPts val="1680"/>
                        </a:lnSpc>
                        <a:buClrTx/>
                        <a:buSzTx/>
                        <a:buFontTx/>
                        <a:buNone/>
                      </a:pPr>
                      <a:r>
                        <a:rPr lang="en-US" altLang="zh-CN" sz="1400" b="0" i="0">
                          <a:solidFill>
                            <a:srgbClr val="000000"/>
                          </a:solidFill>
                          <a:ea typeface="Inter"/>
                          <a:cs typeface="Arial" panose="020B0604020202020204" pitchFamily="34" charset="0"/>
                        </a:rPr>
                        <a:t>JJF （征求意见稿）</a:t>
                      </a:r>
                      <a:endParaRPr lang="en-US" altLang="zh-CN" sz="1400" b="0" i="0">
                        <a:solidFill>
                          <a:srgbClr val="000000"/>
                        </a:solidFill>
                        <a:ea typeface="Inter"/>
                        <a:cs typeface="Arial" panose="020B0604020202020204" pitchFamily="34" charset="0"/>
                      </a:endParaRPr>
                    </a:p>
                  </a:txBody>
                  <a:tcPr marL="137477" marR="137477" marT="91757" marB="91757" anchor="ctr" anchorCtr="0">
                    <a:lnL w="9525"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ctr">
                        <a:lnSpc>
                          <a:spcPts val="1680"/>
                        </a:lnSpc>
                        <a:spcBef>
                          <a:spcPct val="0"/>
                        </a:spcBef>
                        <a:spcAft>
                          <a:spcPct val="0"/>
                        </a:spcAft>
                      </a:pPr>
                      <a:r>
                        <a:rPr lang="zh-CN" altLang="en-US" sz="1100" b="0" i="0">
                          <a:solidFill>
                            <a:srgbClr val="000000"/>
                          </a:solidFill>
                          <a:latin typeface="宋体" panose="02010600030101010101" pitchFamily="2" charset="-122"/>
                          <a:ea typeface="宋体" panose="02010600030101010101" pitchFamily="2" charset="-122"/>
                        </a:rPr>
                        <a:t>凝血分析仪校准规范</a:t>
                      </a:r>
                      <a:endParaRPr lang="zh-CN" altLang="en-US" sz="1100" b="0" i="0">
                        <a:solidFill>
                          <a:srgbClr val="000000"/>
                        </a:solidFill>
                        <a:latin typeface="宋体" panose="02010600030101010101" pitchFamily="2" charset="-122"/>
                        <a:ea typeface="宋体" panose="02010600030101010101" pitchFamily="2" charset="-122"/>
                      </a:endParaRPr>
                    </a:p>
                  </a:txBody>
                  <a:tcPr marL="137477" marR="137477" marT="91757" marB="91757" anchor="ctr" anchorCtr="0">
                    <a:lnL w="7620" cap="flat" cmpd="sng">
                      <a:solidFill>
                        <a:srgbClr val="000000"/>
                      </a:solidFill>
                      <a:prstDash val="solid"/>
                      <a:headEnd type="none" w="med" len="med"/>
                      <a:tailEnd type="none" w="med" len="med"/>
                    </a:lnL>
                    <a:lnR w="762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nSpc>
                          <a:spcPct val="200000"/>
                        </a:lnSpc>
                        <a:spcBef>
                          <a:spcPct val="0"/>
                        </a:spcBef>
                        <a:spcAft>
                          <a:spcPct val="0"/>
                        </a:spcAft>
                      </a:pP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1000" b="0" i="0">
                          <a:solidFill>
                            <a:srgbClr val="000000"/>
                          </a:solidFill>
                          <a:latin typeface="宋体" panose="02010600030101010101" pitchFamily="2" charset="-122"/>
                          <a:ea typeface="宋体" panose="02010600030101010101" pitchFamily="2" charset="-122"/>
                          <a:cs typeface="宋体" panose="02010600030101010101" pitchFamily="2" charset="-122"/>
                        </a:rPr>
                        <a:t>温度控制</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：温育部 </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37.0±1.0℃</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，试剂冷却位</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≤16℃</a:t>
                      </a:r>
                      <a:br>
                        <a:rPr lang="en-US" altLang="zh-CN" sz="100" b="0" i="0">
                          <a:solidFill>
                            <a:srgbClr val="000000"/>
                          </a:solidFill>
                          <a:latin typeface="宋体" panose="02010600030101010101" pitchFamily="2" charset="-122"/>
                          <a:ea typeface="宋体" panose="02010600030101010101" pitchFamily="2" charset="-122"/>
                          <a:cs typeface="宋体" panose="02010600030101010101" pitchFamily="2" charset="-122"/>
                        </a:rPr>
                      </a:b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1000" b="0" i="0">
                          <a:solidFill>
                            <a:srgbClr val="000000"/>
                          </a:solidFill>
                          <a:latin typeface="宋体" panose="02010600030101010101" pitchFamily="2" charset="-122"/>
                          <a:ea typeface="宋体" panose="02010600030101010101" pitchFamily="2" charset="-122"/>
                          <a:cs typeface="宋体" panose="02010600030101010101" pitchFamily="2" charset="-122"/>
                        </a:rPr>
                        <a:t>通道差</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：半自动仪器不同通道间测试结果极差</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≤10%</a:t>
                      </a:r>
                      <a:br>
                        <a:rPr lang="en-US" altLang="zh-CN" sz="100" b="0" i="0">
                          <a:solidFill>
                            <a:srgbClr val="000000"/>
                          </a:solidFill>
                          <a:latin typeface="宋体" panose="02010600030101010101" pitchFamily="2" charset="-122"/>
                          <a:ea typeface="宋体" panose="02010600030101010101" pitchFamily="2" charset="-122"/>
                          <a:cs typeface="宋体" panose="02010600030101010101" pitchFamily="2" charset="-122"/>
                        </a:rPr>
                      </a:b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1000" b="0" i="0">
                          <a:solidFill>
                            <a:srgbClr val="000000"/>
                          </a:solidFill>
                          <a:latin typeface="宋体" panose="02010600030101010101" pitchFamily="2" charset="-122"/>
                          <a:ea typeface="宋体" panose="02010600030101010101" pitchFamily="2" charset="-122"/>
                          <a:cs typeface="宋体" panose="02010600030101010101" pitchFamily="2" charset="-122"/>
                        </a:rPr>
                        <a:t>计量特性</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FIB </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示值误差 </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±10%</a:t>
                      </a:r>
                      <a:r>
                        <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rPr>
                        <a:t>，线性相关性 </a:t>
                      </a:r>
                      <a:r>
                        <a:rPr lang="en-US" altLang="zh-CN" sz="1100" b="0" i="0">
                          <a:solidFill>
                            <a:srgbClr val="000000"/>
                          </a:solidFill>
                          <a:latin typeface="宋体" panose="02010600030101010101" pitchFamily="2" charset="-122"/>
                          <a:ea typeface="宋体" panose="02010600030101010101" pitchFamily="2" charset="-122"/>
                          <a:cs typeface="宋体" panose="02010600030101010101" pitchFamily="2" charset="-122"/>
                        </a:rPr>
                        <a:t>r≥0.98</a:t>
                      </a:r>
                      <a:endParaRPr lang="zh-CN" altLang="en-US" sz="1100" b="0" i="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137477" marR="137477" marT="91757" marB="91757" anchor="ctr" anchorCtr="0">
                    <a:lnL w="762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657860" y="1733550"/>
            <a:ext cx="8543290" cy="3998595"/>
          </a:xfrm>
          <a:prstGeom prst="roundRect">
            <a:avLst>
              <a:gd name="adj" fmla="val 8698"/>
            </a:avLst>
          </a:prstGeom>
          <a:solidFill>
            <a:schemeClr val="bg1"/>
          </a:solidFill>
          <a:ln w="19050" cap="sq">
            <a:noFill/>
            <a:miter/>
          </a:ln>
          <a:effectLst>
            <a:outerShdw blurRad="20320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8" name="图片 7"/>
          <p:cNvPicPr>
            <a:picLocks noChangeAspect="1"/>
          </p:cNvPicPr>
          <p:nvPr/>
        </p:nvPicPr>
        <p:blipFill>
          <a:blip r:embed="rId1"/>
          <a:srcRect l="17043" r="17043"/>
          <a:stretch>
            <a:fillRect/>
          </a:stretch>
        </p:blipFill>
        <p:spPr>
          <a:xfrm>
            <a:off x="9336405" y="2420620"/>
            <a:ext cx="2590800" cy="2211070"/>
          </a:xfrm>
          <a:custGeom>
            <a:avLst/>
            <a:gdLst>
              <a:gd name="connsiteX0" fmla="*/ 0 w 3630473"/>
              <a:gd name="connsiteY0" fmla="*/ 2828691 h 3098170"/>
              <a:gd name="connsiteX1" fmla="*/ 0 w 3630473"/>
              <a:gd name="connsiteY1" fmla="*/ 269479 h 3098170"/>
              <a:gd name="connsiteX2" fmla="*/ 269479 w 3630473"/>
              <a:gd name="connsiteY2" fmla="*/ 0 h 3098170"/>
              <a:gd name="connsiteX3" fmla="*/ 3360994 w 3630473"/>
              <a:gd name="connsiteY3" fmla="*/ 0 h 3098170"/>
              <a:gd name="connsiteX4" fmla="*/ 3630473 w 3630473"/>
              <a:gd name="connsiteY4" fmla="*/ 269479 h 3098170"/>
              <a:gd name="connsiteX5" fmla="*/ 3630473 w 3630473"/>
              <a:gd name="connsiteY5" fmla="*/ 2828691 h 3098170"/>
              <a:gd name="connsiteX6" fmla="*/ 3360994 w 3630473"/>
              <a:gd name="connsiteY6" fmla="*/ 3098170 h 3098170"/>
              <a:gd name="connsiteX7" fmla="*/ 269479 w 3630473"/>
              <a:gd name="connsiteY7" fmla="*/ 3098170 h 3098170"/>
              <a:gd name="connsiteX8" fmla="*/ 0 w 3630473"/>
              <a:gd name="connsiteY8" fmla="*/ 2828691 h 3098170"/>
            </a:gdLst>
            <a:ahLst/>
            <a:cxnLst/>
            <a:rect l="l" t="t" r="r" b="b"/>
            <a:pathLst>
              <a:path w="3630473" h="3098170">
                <a:moveTo>
                  <a:pt x="0" y="2828691"/>
                </a:moveTo>
                <a:lnTo>
                  <a:pt x="0" y="269479"/>
                </a:lnTo>
                <a:cubicBezTo>
                  <a:pt x="0" y="120650"/>
                  <a:pt x="120650" y="0"/>
                  <a:pt x="269479" y="0"/>
                </a:cubicBezTo>
                <a:lnTo>
                  <a:pt x="3360994" y="0"/>
                </a:lnTo>
                <a:cubicBezTo>
                  <a:pt x="3509823" y="0"/>
                  <a:pt x="3630473" y="120650"/>
                  <a:pt x="3630473" y="269479"/>
                </a:cubicBezTo>
                <a:lnTo>
                  <a:pt x="3630473" y="2828691"/>
                </a:lnTo>
                <a:cubicBezTo>
                  <a:pt x="3630473" y="2977520"/>
                  <a:pt x="3509823" y="3098170"/>
                  <a:pt x="3360994" y="3098170"/>
                </a:cubicBezTo>
                <a:lnTo>
                  <a:pt x="269479" y="3098170"/>
                </a:lnTo>
                <a:cubicBezTo>
                  <a:pt x="120650" y="3098170"/>
                  <a:pt x="0" y="2977520"/>
                  <a:pt x="0" y="2828691"/>
                </a:cubicBezTo>
                <a:close/>
              </a:path>
            </a:pathLst>
          </a:custGeom>
          <a:noFill/>
          <a:ln>
            <a:noFill/>
          </a:ln>
        </p:spPr>
      </p:pic>
      <p:sp>
        <p:nvSpPr>
          <p:cNvPr id="9" name="标题 1"/>
          <p:cNvSpPr txBox="1"/>
          <p:nvPr/>
        </p:nvSpPr>
        <p:spPr>
          <a:xfrm>
            <a:off x="895350" y="2254885"/>
            <a:ext cx="8187690" cy="3311525"/>
          </a:xfrm>
          <a:prstGeom prst="rect">
            <a:avLst/>
          </a:prstGeom>
          <a:noFill/>
          <a:ln>
            <a:noFill/>
          </a:ln>
        </p:spPr>
        <p:txBody>
          <a:bodyPr vert="horz" wrap="square" lIns="0" tIns="0" rIns="0" bIns="0" rtlCol="0" anchor="t"/>
          <a:lstStyle/>
          <a:p>
            <a:pPr algn="l">
              <a:lnSpc>
                <a:spcPct val="15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在中国标准分类里，凝血仪涉及医用化验设备等方面。行业标准- 医药中的YY/T0659-2017，标准名称是《凝血分析仪》，对凝血分析仪的技术要求、试验方法、检验规则以及标志、包装、运输和贮存等方面都做了详细规定，是国内凝血分析仪生产、检测和使用的重要依据，确保了国内市场上的凝血分析仪质量可控、性能达标</a:t>
            </a:r>
            <a:endPar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endParaRPr kumimoji="1" lang="zh-CN" altLang="en-US"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国家计量技术规范JJF1945-2021《凝血分析仪校准规范》，明确了凝血分析仪校准的计量特性、校准条件、校准项目和校准方法等内容，通过规范校准流程和要求，保证了凝血分析仪测量结果的准确性和可靠性，为临床诊断提供精准数据支持</a:t>
            </a:r>
            <a:endParaRPr kumimoji="1" lang="zh-CN" altLang="en-US" sz="1600">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endParaRPr kumimoji="1" lang="zh-CN" altLang="en-US"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1" name="标题 1"/>
          <p:cNvSpPr txBox="1"/>
          <p:nvPr/>
        </p:nvSpPr>
        <p:spPr>
          <a:xfrm>
            <a:off x="928638" y="2008744"/>
            <a:ext cx="136478" cy="136478"/>
          </a:xfrm>
          <a:prstGeom prst="ellipse">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1156796" y="2008744"/>
            <a:ext cx="136478" cy="136478"/>
          </a:xfrm>
          <a:prstGeom prst="ellipse">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1384954" y="2008744"/>
            <a:ext cx="136478" cy="136478"/>
          </a:xfrm>
          <a:prstGeom prst="ellipse">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621792" y="225711"/>
            <a:ext cx="9613341" cy="461665"/>
          </a:xfrm>
          <a:prstGeom prst="rect">
            <a:avLst/>
          </a:prstGeom>
          <a:noFill/>
          <a:ln cap="sq">
            <a:noFill/>
          </a:ln>
        </p:spPr>
        <p:txBody>
          <a:bodyPr vert="horz" wrap="square" lIns="91440" tIns="45720" rIns="91440" bIns="45720" rtlCol="0" anchor="t"/>
          <a:lstStyle/>
          <a:p>
            <a:pPr algn="l">
              <a:lnSpc>
                <a:spcPct val="110000"/>
              </a:lnSpc>
            </a:pPr>
            <a:r>
              <a:rPr kumimoji="1" lang="en-US" altLang="zh-CN" sz="2400" dirty="0" err="1">
                <a:ln w="12700">
                  <a:noFill/>
                </a:ln>
                <a:solidFill>
                  <a:srgbClr val="000000">
                    <a:alpha val="100000"/>
                  </a:srgbClr>
                </a:solidFill>
                <a:latin typeface="华光粗黑_CNKI" panose="02000500000000000000" pitchFamily="2" charset="-122"/>
                <a:ea typeface="华光粗黑_CNKI" panose="02000500000000000000" pitchFamily="2" charset="-122"/>
              </a:rPr>
              <a:t>1.4 国内标准号及标准名称</a:t>
            </a:r>
            <a:endPar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endParaRPr>
          </a:p>
        </p:txBody>
      </p:sp>
      <p:sp>
        <p:nvSpPr>
          <p:cNvPr id="15"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标题 1"/>
          <p:cNvSpPr txBox="1"/>
          <p:nvPr/>
        </p:nvSpPr>
        <p:spPr>
          <a:xfrm>
            <a:off x="551815" y="1768475"/>
            <a:ext cx="7333615" cy="1553845"/>
          </a:xfrm>
          <a:prstGeom prst="rect">
            <a:avLst/>
          </a:prstGeom>
          <a:noFill/>
          <a:ln>
            <a:noFill/>
          </a:ln>
        </p:spPr>
        <p:txBody>
          <a:bodyPr vert="horz" wrap="square" lIns="0" tIns="0" rIns="0" bIns="0" rtlCol="0" anchor="ctr"/>
          <a:lstStyle/>
          <a:p>
            <a:pPr algn="l">
              <a:lnSpc>
                <a:spcPct val="130000"/>
              </a:lnSpc>
            </a:pPr>
            <a:r>
              <a:rPr kumimoji="1" lang="en-US" altLang="zh-CN" sz="480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sym typeface="+mn-ea"/>
              </a:rPr>
              <a:t>02</a:t>
            </a:r>
            <a:endParaRPr kumimoji="1" lang="zh-CN" altLang="en-US" sz="48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lnSpc>
                <a:spcPct val="130000"/>
              </a:lnSpc>
            </a:pPr>
            <a:r>
              <a:rPr kumimoji="1" lang="en-US" altLang="zh-CN" sz="360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sym typeface="+mn-ea"/>
              </a:rPr>
              <a:t>电子部分电磁兼容EMC的内容</a:t>
            </a:r>
            <a:endParaRPr kumimoji="1" lang="en-US" altLang="zh-CN" sz="3600">
              <a:ln w="12700">
                <a:noFill/>
              </a:ln>
              <a:solidFill>
                <a:schemeClr val="tx1">
                  <a:alpha val="100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4" name="标题 1"/>
          <p:cNvSpPr txBox="1"/>
          <p:nvPr/>
        </p:nvSpPr>
        <p:spPr>
          <a:xfrm>
            <a:off x="10782136" y="704074"/>
            <a:ext cx="736764" cy="180000"/>
          </a:xfrm>
          <a:custGeom>
            <a:avLst/>
            <a:gdLst>
              <a:gd name="connsiteX0" fmla="*/ 646764 w 736764"/>
              <a:gd name="connsiteY0" fmla="*/ 0 h 180000"/>
              <a:gd name="connsiteX1" fmla="*/ 736764 w 736764"/>
              <a:gd name="connsiteY1" fmla="*/ 90000 h 180000"/>
              <a:gd name="connsiteX2" fmla="*/ 646764 w 736764"/>
              <a:gd name="connsiteY2" fmla="*/ 180000 h 180000"/>
              <a:gd name="connsiteX3" fmla="*/ 556764 w 736764"/>
              <a:gd name="connsiteY3" fmla="*/ 90000 h 180000"/>
              <a:gd name="connsiteX4" fmla="*/ 646764 w 736764"/>
              <a:gd name="connsiteY4" fmla="*/ 0 h 180000"/>
              <a:gd name="connsiteX5" fmla="*/ 368382 w 736764"/>
              <a:gd name="connsiteY5" fmla="*/ 0 h 180000"/>
              <a:gd name="connsiteX6" fmla="*/ 458382 w 736764"/>
              <a:gd name="connsiteY6" fmla="*/ 90000 h 180000"/>
              <a:gd name="connsiteX7" fmla="*/ 368382 w 736764"/>
              <a:gd name="connsiteY7" fmla="*/ 180000 h 180000"/>
              <a:gd name="connsiteX8" fmla="*/ 278382 w 736764"/>
              <a:gd name="connsiteY8" fmla="*/ 90000 h 180000"/>
              <a:gd name="connsiteX9" fmla="*/ 368382 w 736764"/>
              <a:gd name="connsiteY9" fmla="*/ 0 h 180000"/>
              <a:gd name="connsiteX10" fmla="*/ 90000 w 736764"/>
              <a:gd name="connsiteY10" fmla="*/ 0 h 180000"/>
              <a:gd name="connsiteX11" fmla="*/ 180000 w 736764"/>
              <a:gd name="connsiteY11" fmla="*/ 90000 h 180000"/>
              <a:gd name="connsiteX12" fmla="*/ 90000 w 736764"/>
              <a:gd name="connsiteY12" fmla="*/ 180000 h 180000"/>
              <a:gd name="connsiteX13" fmla="*/ 0 w 736764"/>
              <a:gd name="connsiteY13" fmla="*/ 90000 h 180000"/>
              <a:gd name="connsiteX14" fmla="*/ 90000 w 736764"/>
              <a:gd name="connsiteY14" fmla="*/ 0 h 180000"/>
            </a:gdLst>
            <a:ahLst/>
            <a:cxnLst/>
            <a:rect l="l" t="t" r="r" b="b"/>
            <a:pathLst>
              <a:path w="736764" h="180000">
                <a:moveTo>
                  <a:pt x="646764" y="0"/>
                </a:moveTo>
                <a:cubicBezTo>
                  <a:pt x="696470" y="0"/>
                  <a:pt x="736764" y="40294"/>
                  <a:pt x="736764" y="90000"/>
                </a:cubicBezTo>
                <a:cubicBezTo>
                  <a:pt x="736764" y="139706"/>
                  <a:pt x="696470" y="180000"/>
                  <a:pt x="646764" y="180000"/>
                </a:cubicBezTo>
                <a:cubicBezTo>
                  <a:pt x="597058" y="180000"/>
                  <a:pt x="556764" y="139706"/>
                  <a:pt x="556764" y="90000"/>
                </a:cubicBezTo>
                <a:cubicBezTo>
                  <a:pt x="556764" y="40294"/>
                  <a:pt x="597058" y="0"/>
                  <a:pt x="646764" y="0"/>
                </a:cubicBezTo>
                <a:close/>
                <a:moveTo>
                  <a:pt x="368382" y="0"/>
                </a:moveTo>
                <a:cubicBezTo>
                  <a:pt x="418088" y="0"/>
                  <a:pt x="458382" y="40294"/>
                  <a:pt x="458382" y="90000"/>
                </a:cubicBezTo>
                <a:cubicBezTo>
                  <a:pt x="458382" y="139706"/>
                  <a:pt x="418088" y="180000"/>
                  <a:pt x="368382" y="180000"/>
                </a:cubicBezTo>
                <a:cubicBezTo>
                  <a:pt x="318676" y="180000"/>
                  <a:pt x="278382" y="139706"/>
                  <a:pt x="278382" y="90000"/>
                </a:cubicBezTo>
                <a:cubicBezTo>
                  <a:pt x="278382" y="40294"/>
                  <a:pt x="318676" y="0"/>
                  <a:pt x="368382" y="0"/>
                </a:cubicBezTo>
                <a:close/>
                <a:moveTo>
                  <a:pt x="90000" y="0"/>
                </a:moveTo>
                <a:cubicBezTo>
                  <a:pt x="139706" y="0"/>
                  <a:pt x="180000" y="40294"/>
                  <a:pt x="180000" y="90000"/>
                </a:cubicBezTo>
                <a:cubicBezTo>
                  <a:pt x="180000" y="139706"/>
                  <a:pt x="139706" y="180000"/>
                  <a:pt x="90000" y="180000"/>
                </a:cubicBezTo>
                <a:cubicBezTo>
                  <a:pt x="40294" y="180000"/>
                  <a:pt x="0" y="139706"/>
                  <a:pt x="0" y="90000"/>
                </a:cubicBezTo>
                <a:cubicBezTo>
                  <a:pt x="0" y="40294"/>
                  <a:pt x="40294" y="0"/>
                  <a:pt x="90000" y="0"/>
                </a:cubicBezTo>
                <a:close/>
              </a:path>
            </a:pathLst>
          </a:custGeom>
          <a:gradFill>
            <a:gsLst>
              <a:gs pos="1000">
                <a:schemeClr val="bg1">
                  <a:alpha val="0"/>
                </a:schemeClr>
              </a:gs>
              <a:gs pos="100000">
                <a:schemeClr val="bg1"/>
              </a:gs>
            </a:gsLst>
            <a:lin ang="108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7153816" y="2722285"/>
            <a:ext cx="1756883" cy="2474073"/>
          </a:xfrm>
          <a:prstGeom prst="rect">
            <a:avLst/>
          </a:prstGeom>
          <a:noFill/>
          <a:ln>
            <a:noFill/>
          </a:ln>
        </p:spPr>
        <p:txBody>
          <a:bodyPr vert="horz" wrap="square" lIns="0" tIns="0" rIns="0" bIns="0" rtlCol="0" anchor="b"/>
          <a:lstStyle/>
          <a:p>
            <a:pPr algn="l">
              <a:lnSpc>
                <a:spcPct val="100000"/>
              </a:lnSpc>
            </a:pPr>
            <a:endParaRPr kumimoji="1" lang="zh-CN" altLang="en-US"/>
          </a:p>
        </p:txBody>
      </p:sp>
      <p:pic>
        <p:nvPicPr>
          <p:cNvPr id="2" name="图片 1"/>
          <p:cNvPicPr>
            <a:picLocks noChangeAspect="1"/>
          </p:cNvPicPr>
          <p:nvPr/>
        </p:nvPicPr>
        <p:blipFill>
          <a:blip r:embed="rId1"/>
          <a:stretch>
            <a:fillRect/>
          </a:stretch>
        </p:blipFill>
        <p:spPr>
          <a:xfrm>
            <a:off x="982980" y="764540"/>
            <a:ext cx="2087880" cy="510540"/>
          </a:xfrm>
          <a:prstGeom prst="rect">
            <a:avLst/>
          </a:prstGeom>
        </p:spPr>
      </p:pic>
      <p:sp>
        <p:nvSpPr>
          <p:cNvPr id="15"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pic>
        <p:nvPicPr>
          <p:cNvPr id="3" name="图片 2"/>
          <p:cNvPicPr>
            <a:picLocks noChangeAspect="1"/>
          </p:cNvPicPr>
          <p:nvPr/>
        </p:nvPicPr>
        <p:blipFill>
          <a:blip r:embed="rId2"/>
          <a:stretch>
            <a:fillRect/>
          </a:stretch>
        </p:blipFill>
        <p:spPr>
          <a:xfrm>
            <a:off x="6423660" y="2722245"/>
            <a:ext cx="5585460" cy="3589020"/>
          </a:xfrm>
          <a:prstGeom prst="cube">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标题 1"/>
          <p:cNvSpPr txBox="1"/>
          <p:nvPr/>
        </p:nvSpPr>
        <p:spPr>
          <a:xfrm>
            <a:off x="965835" y="1139190"/>
            <a:ext cx="10370185" cy="5063490"/>
          </a:xfrm>
          <a:prstGeom prst="rect">
            <a:avLst/>
          </a:prstGeom>
          <a:noFill/>
          <a:ln>
            <a:noFill/>
          </a:ln>
        </p:spPr>
        <p:txBody>
          <a:bodyPr vert="horz" wrap="square" lIns="0" tIns="0" rIns="0" bIns="0" rtlCol="0" anchor="t"/>
          <a:lstStyle/>
          <a:p>
            <a:pPr marL="285750" indent="-285750" algn="l">
              <a:lnSpc>
                <a:spcPct val="200000"/>
              </a:lnSpc>
              <a:buFont typeface="Wingdings" panose="05000000000000000000" charset="0"/>
              <a:buChar char="n"/>
            </a:pPr>
            <a:r>
              <a:rPr kumimoji="1" lang="en-US" altLang="zh-CN" sz="1600" b="1"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EMC即电磁兼容</a:t>
            </a:r>
            <a:r>
              <a:rPr kumimoji="1" lang="zh-CN" altLang="en-US" sz="1600" b="1"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endParaRPr kumimoji="1" lang="en-US" altLang="zh-CN" sz="1600" b="1"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pP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是指电子、电气设备或系统在预期的电磁环境中，不会因为周边的电磁环境而导致性能降低、功能丧失或损坏，也不会在周边环境中产生过量的电磁能量，以致影响周边设备的正常工作</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pP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国际标准中，对便携式血凝仪的EMC要求主要从电磁干扰（EMI）和电磁抗扰度（EMS）两方面考量。在电磁干扰方面，要求设备自身产生的电磁干扰不能超过一定的限值，以避免对周围其他电子设备产生不良影响</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pPr>
            <a:r>
              <a:rPr kumimoji="1" lang="en-US" altLang="zh-CN" sz="1600" b="1"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如</a:t>
            </a:r>
            <a:r>
              <a:rPr kumimoji="1" lang="zh-CN" altLang="en-US" sz="1600" b="1"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在医院环境中，血凝仪不能干扰其他医疗设备的正常运行，像心电监护仪、超声诊断仪等</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 ，</a:t>
            </a: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确保整个医疗环境的电磁兼容性，保障医疗设备的稳定工作</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pPr>
            <a:endParaRPr kumimoji="1" lang="en-US" altLang="zh-CN" sz="1355"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marL="285750" indent="-285750" algn="l">
              <a:lnSpc>
                <a:spcPct val="200000"/>
              </a:lnSpc>
              <a:buClrTx/>
              <a:buSzTx/>
              <a:buFont typeface="Wingdings" panose="05000000000000000000" charset="0"/>
              <a:buChar char="n"/>
            </a:pPr>
            <a:r>
              <a:rPr kumimoji="1" lang="en-US" altLang="zh-CN" sz="1600" b="1"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电磁抗扰度</a:t>
            </a: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，要求设备自身承受的电磁干扰在一定的范围内，保证便携式血凝仪在复杂的电磁环境下</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200000"/>
              </a:lnSpc>
              <a:buClrTx/>
              <a:buSzTx/>
              <a:buFontTx/>
            </a:pPr>
            <a:r>
              <a:rPr kumimoji="1" lang="en-US" altLang="zh-CN" sz="1600" b="1"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如</a:t>
            </a:r>
            <a:r>
              <a:rPr kumimoji="1" lang="zh-CN" altLang="en-US" sz="1600" b="1"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a:t>
            </a: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存在各种通信信号、电气设备干扰的医院场景中，依然能准确地进行凝血检测，不受到周边电磁干扰的影响，确保检测结果的可靠性</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9" name="标题 1"/>
          <p:cNvSpPr txBox="1"/>
          <p:nvPr/>
        </p:nvSpPr>
        <p:spPr>
          <a:xfrm>
            <a:off x="81683" y="92733"/>
            <a:ext cx="10560703" cy="720000"/>
          </a:xfrm>
          <a:prstGeom prst="rect">
            <a:avLst/>
          </a:prstGeom>
          <a:gradFill>
            <a:gsLst>
              <a:gs pos="0">
                <a:schemeClr val="bg1">
                  <a:alpha val="0"/>
                </a:schemeClr>
              </a:gs>
              <a:gs pos="60000">
                <a:schemeClr val="bg1"/>
              </a:gs>
            </a:gsLst>
            <a:lin ang="10800000" scaled="0"/>
          </a:gradFill>
          <a:ln w="12700" cap="sq">
            <a:noFill/>
            <a:miter/>
          </a:ln>
          <a:effectLst>
            <a:outerShdw blurRad="165100" sx="102000" sy="102000" algn="ctr"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1" y="289368"/>
            <a:ext cx="621792" cy="326730"/>
          </a:xfrm>
          <a:custGeom>
            <a:avLst/>
            <a:gdLst>
              <a:gd name="connsiteX0" fmla="*/ 0 w 621792"/>
              <a:gd name="connsiteY0" fmla="*/ 0 h 326730"/>
              <a:gd name="connsiteX1" fmla="*/ 146813 w 621792"/>
              <a:gd name="connsiteY1" fmla="*/ 0 h 326730"/>
              <a:gd name="connsiteX2" fmla="*/ 474979 w 621792"/>
              <a:gd name="connsiteY2" fmla="*/ 0 h 326730"/>
              <a:gd name="connsiteX3" fmla="*/ 621792 w 621792"/>
              <a:gd name="connsiteY3" fmla="*/ 0 h 326730"/>
              <a:gd name="connsiteX4" fmla="*/ 412064 w 621792"/>
              <a:gd name="connsiteY4" fmla="*/ 326730 h 326730"/>
              <a:gd name="connsiteX5" fmla="*/ 265251 w 621792"/>
              <a:gd name="connsiteY5" fmla="*/ 326730 h 326730"/>
              <a:gd name="connsiteX6" fmla="*/ 146813 w 621792"/>
              <a:gd name="connsiteY6" fmla="*/ 326730 h 326730"/>
              <a:gd name="connsiteX7" fmla="*/ 0 w 621792"/>
              <a:gd name="connsiteY7" fmla="*/ 326730 h 326730"/>
            </a:gdLst>
            <a:ahLst/>
            <a:cxnLst/>
            <a:rect l="l" t="t" r="r" b="b"/>
            <a:pathLst>
              <a:path w="621792" h="326730">
                <a:moveTo>
                  <a:pt x="0" y="0"/>
                </a:moveTo>
                <a:lnTo>
                  <a:pt x="146813" y="0"/>
                </a:lnTo>
                <a:lnTo>
                  <a:pt x="474979" y="0"/>
                </a:lnTo>
                <a:lnTo>
                  <a:pt x="621792" y="0"/>
                </a:lnTo>
                <a:lnTo>
                  <a:pt x="412064" y="326730"/>
                </a:lnTo>
                <a:lnTo>
                  <a:pt x="265251" y="326730"/>
                </a:lnTo>
                <a:lnTo>
                  <a:pt x="146813" y="326730"/>
                </a:lnTo>
                <a:lnTo>
                  <a:pt x="0" y="32673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21792" y="234601"/>
            <a:ext cx="9613341" cy="461665"/>
          </a:xfrm>
          <a:prstGeom prst="rect">
            <a:avLst/>
          </a:prstGeom>
          <a:noFill/>
          <a:ln cap="sq">
            <a:noFill/>
          </a:ln>
        </p:spPr>
        <p:txBody>
          <a:bodyPr vert="horz" wrap="square" lIns="91440" tIns="45720" rIns="91440" bIns="45720" rtlCol="0" anchor="t"/>
          <a:lstStyle/>
          <a:p>
            <a:pPr>
              <a:lnSpc>
                <a:spcPct val="110000"/>
              </a:lnSpc>
            </a:pPr>
            <a:r>
              <a:rPr kumimoji="1" lang="en-US" altLang="zh-CN" sz="2400" dirty="0" err="1">
                <a:ln w="12700">
                  <a:noFill/>
                </a:ln>
                <a:solidFill>
                  <a:srgbClr val="000000">
                    <a:alpha val="100000"/>
                  </a:srgbClr>
                </a:solidFill>
                <a:latin typeface="华光粗黑_CNKI" panose="02000500000000000000" pitchFamily="2" charset="-122"/>
                <a:ea typeface="华光粗黑_CNKI" panose="02000500000000000000" pitchFamily="2" charset="-122"/>
              </a:rPr>
              <a:t>2.1 国际标准中的EMC内容</a:t>
            </a:r>
            <a:endParaRPr kumimoji="1" lang="zh-CN" altLang="en-US" sz="2400" dirty="0">
              <a:ln w="12700">
                <a:noFill/>
              </a:ln>
              <a:solidFill>
                <a:srgbClr val="000000">
                  <a:alpha val="100000"/>
                </a:srgbClr>
              </a:solidFill>
              <a:latin typeface="华光粗黑_CNKI" panose="02000500000000000000" pitchFamily="2" charset="-122"/>
              <a:ea typeface="华光粗黑_CNKI" panose="02000500000000000000" pitchFamily="2" charset="-122"/>
            </a:endParaRPr>
          </a:p>
        </p:txBody>
      </p:sp>
      <p:pic>
        <p:nvPicPr>
          <p:cNvPr id="28" name="图片 27"/>
          <p:cNvPicPr>
            <a:picLocks noChangeAspect="1"/>
          </p:cNvPicPr>
          <p:nvPr/>
        </p:nvPicPr>
        <p:blipFill>
          <a:blip r:embed="rId1"/>
          <a:stretch>
            <a:fillRect/>
          </a:stretch>
        </p:blipFill>
        <p:spPr>
          <a:xfrm>
            <a:off x="10067925" y="476250"/>
            <a:ext cx="1500505" cy="367030"/>
          </a:xfrm>
          <a:prstGeom prst="rect">
            <a:avLst/>
          </a:prstGeom>
        </p:spPr>
      </p:pic>
      <p:sp>
        <p:nvSpPr>
          <p:cNvPr id="15" name="灯片编号占位符 14"/>
          <p:cNvSpPr>
            <a:spLocks noGrp="1"/>
          </p:cNvSpPr>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tags/tag1.xml><?xml version="1.0" encoding="utf-8"?>
<p:tagLst xmlns:p="http://schemas.openxmlformats.org/presentationml/2006/main">
  <p:tag name="KSO_WM_DIAGRAM_VIRTUALLY_FRAME" val="{&quot;height&quot;:250.51795275590547,&quot;left&quot;:59.51259842519685,&quot;top&quot;:194.75,&quot;width&quot;:857.0604724409447}"/>
</p:tagLst>
</file>

<file path=ppt/tags/tag10.xml><?xml version="1.0" encoding="utf-8"?>
<p:tagLst xmlns:p="http://schemas.openxmlformats.org/presentationml/2006/main">
  <p:tag name="KSO_WM_DIAGRAM_VIRTUALLY_FRAME" val="{&quot;height&quot;:295.0482677165354,&quot;left&quot;:59.36370078740157,&quot;top&quot;:128.76968503937007,&quot;width&quot;:841.2963779527557}"/>
</p:tagLst>
</file>

<file path=ppt/tags/tag11.xml><?xml version="1.0" encoding="utf-8"?>
<p:tagLst xmlns:p="http://schemas.openxmlformats.org/presentationml/2006/main">
  <p:tag name="KSO_WM_DIAGRAM_VIRTUALLY_FRAME" val="{&quot;height&quot;:295.0482677165354,&quot;left&quot;:59.36370078740157,&quot;top&quot;:128.76968503937007,&quot;width&quot;:841.2963779527557}"/>
</p:tagLst>
</file>

<file path=ppt/tags/tag12.xml><?xml version="1.0" encoding="utf-8"?>
<p:tagLst xmlns:p="http://schemas.openxmlformats.org/presentationml/2006/main">
  <p:tag name="KSO_WM_DIAGRAM_VIRTUALLY_FRAME" val="{&quot;height&quot;:295.0482677165354,&quot;left&quot;:59.36370078740157,&quot;top&quot;:128.76968503937007,&quot;width&quot;:841.2963779527557}"/>
</p:tagLst>
</file>

<file path=ppt/tags/tag13.xml><?xml version="1.0" encoding="utf-8"?>
<p:tagLst xmlns:p="http://schemas.openxmlformats.org/presentationml/2006/main">
  <p:tag name="TABLE_ENDDRAG_ORIGIN_RECT" val="794*117"/>
  <p:tag name="TABLE_ENDDRAG_RECT" val="111*396*794*117"/>
</p:tagLst>
</file>

<file path=ppt/tags/tag14.xml><?xml version="1.0" encoding="utf-8"?>
<p:tagLst xmlns:p="http://schemas.openxmlformats.org/presentationml/2006/main">
  <p:tag name="KSO_WM_DIAGRAM_VIRTUALLY_FRAME" val="{&quot;height&quot;:187.73984251968506,&quot;left&quot;:48.470708661417326,&quot;top&quot;:145.5,&quot;width&quot;:862.0586614173228}"/>
</p:tagLst>
</file>

<file path=ppt/tags/tag15.xml><?xml version="1.0" encoding="utf-8"?>
<p:tagLst xmlns:p="http://schemas.openxmlformats.org/presentationml/2006/main">
  <p:tag name="KSO_WM_DIAGRAM_VIRTUALLY_FRAME" val="{&quot;height&quot;:187.73984251968506,&quot;left&quot;:48.470708661417326,&quot;top&quot;:145.5,&quot;width&quot;:862.0586614173228}"/>
</p:tagLst>
</file>

<file path=ppt/tags/tag16.xml><?xml version="1.0" encoding="utf-8"?>
<p:tagLst xmlns:p="http://schemas.openxmlformats.org/presentationml/2006/main">
  <p:tag name="KSO_WM_DIAGRAM_VIRTUALLY_FRAME" val="{&quot;height&quot;:187.73984251968506,&quot;left&quot;:48.470708661417326,&quot;top&quot;:145.5,&quot;width&quot;:862.0586614173228}"/>
</p:tagLst>
</file>

<file path=ppt/tags/tag17.xml><?xml version="1.0" encoding="utf-8"?>
<p:tagLst xmlns:p="http://schemas.openxmlformats.org/presentationml/2006/main">
  <p:tag name="KSO_WM_DIAGRAM_VIRTUALLY_FRAME" val="{&quot;height&quot;:277.6,&quot;left&quot;:383.9,&quot;top&quot;:160,&quot;width&quot;:488.8}"/>
</p:tagLst>
</file>

<file path=ppt/tags/tag18.xml><?xml version="1.0" encoding="utf-8"?>
<p:tagLst xmlns:p="http://schemas.openxmlformats.org/presentationml/2006/main">
  <p:tag name="TABLE_ENDDRAG_ORIGIN_RECT" val="651*61"/>
  <p:tag name="TABLE_ENDDRAG_RECT" val="189*450*651*61"/>
</p:tagLst>
</file>

<file path=ppt/tags/tag19.xml><?xml version="1.0" encoding="utf-8"?>
<p:tagLst xmlns:p="http://schemas.openxmlformats.org/presentationml/2006/main">
  <p:tag name="KSO_WM_DIAGRAM_VIRTUALLY_FRAME" val="{&quot;height&quot;:187.73984251968506,&quot;left&quot;:48.470708661417326,&quot;top&quot;:145.5,&quot;width&quot;:862.0586614173228}"/>
</p:tagLst>
</file>

<file path=ppt/tags/tag2.xml><?xml version="1.0" encoding="utf-8"?>
<p:tagLst xmlns:p="http://schemas.openxmlformats.org/presentationml/2006/main">
  <p:tag name="KSO_WM_DIAGRAM_VIRTUALLY_FRAME" val="{&quot;height&quot;:250.51795275590547,&quot;left&quot;:59.51259842519685,&quot;top&quot;:194.75,&quot;width&quot;:857.0604724409447}"/>
</p:tagLst>
</file>

<file path=ppt/tags/tag20.xml><?xml version="1.0" encoding="utf-8"?>
<p:tagLst xmlns:p="http://schemas.openxmlformats.org/presentationml/2006/main">
  <p:tag name="TABLE_ENDDRAG_ORIGIN_RECT" val="651*61"/>
  <p:tag name="TABLE_ENDDRAG_RECT" val="189*450*651*61"/>
</p:tagLst>
</file>

<file path=ppt/tags/tag21.xml><?xml version="1.0" encoding="utf-8"?>
<p:tagLst xmlns:p="http://schemas.openxmlformats.org/presentationml/2006/main">
  <p:tag name="TABLE_ENDDRAG_ORIGIN_RECT" val="794*117"/>
  <p:tag name="TABLE_ENDDRAG_RECT" val="111*396*794*117"/>
</p:tagLst>
</file>

<file path=ppt/tags/tag3.xml><?xml version="1.0" encoding="utf-8"?>
<p:tagLst xmlns:p="http://schemas.openxmlformats.org/presentationml/2006/main">
  <p:tag name="KSO_WM_DIAGRAM_VIRTUALLY_FRAME" val="{&quot;height&quot;:295.0482677165354,&quot;left&quot;:59.36370078740157,&quot;top&quot;:128.76968503937007,&quot;width&quot;:841.2963779527557}"/>
</p:tagLst>
</file>

<file path=ppt/tags/tag4.xml><?xml version="1.0" encoding="utf-8"?>
<p:tagLst xmlns:p="http://schemas.openxmlformats.org/presentationml/2006/main">
  <p:tag name="KSO_WM_DIAGRAM_VIRTUALLY_FRAME" val="{&quot;height&quot;:295.0482677165354,&quot;left&quot;:59.36370078740157,&quot;top&quot;:128.76968503937007,&quot;width&quot;:841.2963779527557}"/>
</p:tagLst>
</file>

<file path=ppt/tags/tag5.xml><?xml version="1.0" encoding="utf-8"?>
<p:tagLst xmlns:p="http://schemas.openxmlformats.org/presentationml/2006/main">
  <p:tag name="KSO_WM_DIAGRAM_VIRTUALLY_FRAME" val="{&quot;height&quot;:295.0482677165354,&quot;left&quot;:59.36370078740157,&quot;top&quot;:128.76968503937007,&quot;width&quot;:841.2963779527557}"/>
</p:tagLst>
</file>

<file path=ppt/tags/tag6.xml><?xml version="1.0" encoding="utf-8"?>
<p:tagLst xmlns:p="http://schemas.openxmlformats.org/presentationml/2006/main">
  <p:tag name="KSO_WM_DIAGRAM_VIRTUALLY_FRAME" val="{&quot;height&quot;:295.0482677165354,&quot;left&quot;:59.36370078740157,&quot;top&quot;:128.76968503937007,&quot;width&quot;:841.2963779527557}"/>
</p:tagLst>
</file>

<file path=ppt/tags/tag7.xml><?xml version="1.0" encoding="utf-8"?>
<p:tagLst xmlns:p="http://schemas.openxmlformats.org/presentationml/2006/main">
  <p:tag name="KSO_WM_DIAGRAM_VIRTUALLY_FRAME" val="{&quot;height&quot;:295.0482677165354,&quot;left&quot;:59.36370078740157,&quot;top&quot;:128.76968503937007,&quot;width&quot;:841.2963779527557}"/>
</p:tagLst>
</file>

<file path=ppt/tags/tag8.xml><?xml version="1.0" encoding="utf-8"?>
<p:tagLst xmlns:p="http://schemas.openxmlformats.org/presentationml/2006/main">
  <p:tag name="KSO_WM_DIAGRAM_VIRTUALLY_FRAME" val="{&quot;height&quot;:295.0482677165354,&quot;left&quot;:59.36370078740157,&quot;top&quot;:128.76968503937007,&quot;width&quot;:841.2963779527557}"/>
</p:tagLst>
</file>

<file path=ppt/tags/tag9.xml><?xml version="1.0" encoding="utf-8"?>
<p:tagLst xmlns:p="http://schemas.openxmlformats.org/presentationml/2006/main">
  <p:tag name="KSO_WM_DIAGRAM_VIRTUALLY_FRAME" val="{&quot;height&quot;:295.0482677165354,&quot;left&quot;:59.36370078740157,&quot;top&quot;:128.76968503937007,&quot;width&quot;:841.2963779527557}"/>
</p:tagLst>
</file>

<file path=ppt/theme/theme1.xml><?xml version="1.0" encoding="utf-8"?>
<a:theme xmlns:a="http://schemas.openxmlformats.org/drawingml/2006/main" name="Office 主题​​">
  <a:themeElements>
    <a:clrScheme name="Office">
      <a:dk1>
        <a:srgbClr val="000000"/>
      </a:dk1>
      <a:lt1>
        <a:srgbClr val="FFFFFF"/>
      </a:lt1>
      <a:dk2>
        <a:srgbClr val="0E2841"/>
      </a:dk2>
      <a:lt2>
        <a:srgbClr val="E8E8E8"/>
      </a:lt2>
      <a:accent1>
        <a:srgbClr val="114ABB"/>
      </a:accent1>
      <a:accent2>
        <a:srgbClr val="13C6C1"/>
      </a:accent2>
      <a:accent3>
        <a:srgbClr val="114ABB"/>
      </a:accent3>
      <a:accent4>
        <a:srgbClr val="13C6C1"/>
      </a:accent4>
      <a:accent5>
        <a:srgbClr val="114ABB"/>
      </a:accent5>
      <a:accent6>
        <a:srgbClr val="13C6C1"/>
      </a:accent6>
      <a:hlink>
        <a:srgbClr val="114ABB"/>
      </a:hlink>
      <a:folHlink>
        <a:srgbClr val="13C6C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0E2841"/>
      </a:dk2>
      <a:lt2>
        <a:srgbClr val="E8E8E8"/>
      </a:lt2>
      <a:accent1>
        <a:srgbClr val="114ABB"/>
      </a:accent1>
      <a:accent2>
        <a:srgbClr val="13C6C1"/>
      </a:accent2>
      <a:accent3>
        <a:srgbClr val="114ABB"/>
      </a:accent3>
      <a:accent4>
        <a:srgbClr val="13C6C1"/>
      </a:accent4>
      <a:accent5>
        <a:srgbClr val="114ABB"/>
      </a:accent5>
      <a:accent6>
        <a:srgbClr val="13C6C1"/>
      </a:accent6>
      <a:hlink>
        <a:srgbClr val="114ABB"/>
      </a:hlink>
      <a:folHlink>
        <a:srgbClr val="13C6C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0E2841"/>
      </a:dk2>
      <a:lt2>
        <a:srgbClr val="E8E8E8"/>
      </a:lt2>
      <a:accent1>
        <a:srgbClr val="114ABB"/>
      </a:accent1>
      <a:accent2>
        <a:srgbClr val="13C6C1"/>
      </a:accent2>
      <a:accent3>
        <a:srgbClr val="114ABB"/>
      </a:accent3>
      <a:accent4>
        <a:srgbClr val="13C6C1"/>
      </a:accent4>
      <a:accent5>
        <a:srgbClr val="114ABB"/>
      </a:accent5>
      <a:accent6>
        <a:srgbClr val="13C6C1"/>
      </a:accent6>
      <a:hlink>
        <a:srgbClr val="114ABB"/>
      </a:hlink>
      <a:folHlink>
        <a:srgbClr val="13C6C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rgbClr val="000000"/>
      </a:dk1>
      <a:lt1>
        <a:srgbClr val="FFFFFF"/>
      </a:lt1>
      <a:dk2>
        <a:srgbClr val="0E2841"/>
      </a:dk2>
      <a:lt2>
        <a:srgbClr val="E8E8E8"/>
      </a:lt2>
      <a:accent1>
        <a:srgbClr val="114ABB"/>
      </a:accent1>
      <a:accent2>
        <a:srgbClr val="13C6C1"/>
      </a:accent2>
      <a:accent3>
        <a:srgbClr val="114ABB"/>
      </a:accent3>
      <a:accent4>
        <a:srgbClr val="13C6C1"/>
      </a:accent4>
      <a:accent5>
        <a:srgbClr val="114ABB"/>
      </a:accent5>
      <a:accent6>
        <a:srgbClr val="13C6C1"/>
      </a:accent6>
      <a:hlink>
        <a:srgbClr val="114ABB"/>
      </a:hlink>
      <a:folHlink>
        <a:srgbClr val="13C6C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rgbClr val="000000"/>
      </a:dk1>
      <a:lt1>
        <a:srgbClr val="FFFFFF"/>
      </a:lt1>
      <a:dk2>
        <a:srgbClr val="0E2841"/>
      </a:dk2>
      <a:lt2>
        <a:srgbClr val="E8E8E8"/>
      </a:lt2>
      <a:accent1>
        <a:srgbClr val="114ABB"/>
      </a:accent1>
      <a:accent2>
        <a:srgbClr val="13C6C1"/>
      </a:accent2>
      <a:accent3>
        <a:srgbClr val="114ABB"/>
      </a:accent3>
      <a:accent4>
        <a:srgbClr val="13C6C1"/>
      </a:accent4>
      <a:accent5>
        <a:srgbClr val="114ABB"/>
      </a:accent5>
      <a:accent6>
        <a:srgbClr val="13C6C1"/>
      </a:accent6>
      <a:hlink>
        <a:srgbClr val="114ABB"/>
      </a:hlink>
      <a:folHlink>
        <a:srgbClr val="13C6C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rgbClr val="000000"/>
      </a:dk1>
      <a:lt1>
        <a:srgbClr val="FFFFFF"/>
      </a:lt1>
      <a:dk2>
        <a:srgbClr val="0E2841"/>
      </a:dk2>
      <a:lt2>
        <a:srgbClr val="E8E8E8"/>
      </a:lt2>
      <a:accent1>
        <a:srgbClr val="114ABB"/>
      </a:accent1>
      <a:accent2>
        <a:srgbClr val="13C6C1"/>
      </a:accent2>
      <a:accent3>
        <a:srgbClr val="114ABB"/>
      </a:accent3>
      <a:accent4>
        <a:srgbClr val="13C6C1"/>
      </a:accent4>
      <a:accent5>
        <a:srgbClr val="114ABB"/>
      </a:accent5>
      <a:accent6>
        <a:srgbClr val="13C6C1"/>
      </a:accent6>
      <a:hlink>
        <a:srgbClr val="114ABB"/>
      </a:hlink>
      <a:folHlink>
        <a:srgbClr val="13C6C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rgbClr val="000000"/>
      </a:dk1>
      <a:lt1>
        <a:srgbClr val="FFFFFF"/>
      </a:lt1>
      <a:dk2>
        <a:srgbClr val="0E2841"/>
      </a:dk2>
      <a:lt2>
        <a:srgbClr val="E8E8E8"/>
      </a:lt2>
      <a:accent1>
        <a:srgbClr val="114ABB"/>
      </a:accent1>
      <a:accent2>
        <a:srgbClr val="13C6C1"/>
      </a:accent2>
      <a:accent3>
        <a:srgbClr val="114ABB"/>
      </a:accent3>
      <a:accent4>
        <a:srgbClr val="13C6C1"/>
      </a:accent4>
      <a:accent5>
        <a:srgbClr val="114ABB"/>
      </a:accent5>
      <a:accent6>
        <a:srgbClr val="13C6C1"/>
      </a:accent6>
      <a:hlink>
        <a:srgbClr val="114ABB"/>
      </a:hlink>
      <a:folHlink>
        <a:srgbClr val="13C6C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4906</Words>
  <Application>WPS 演示</Application>
  <PresentationFormat>宽屏</PresentationFormat>
  <Paragraphs>453</Paragraphs>
  <Slides>23</Slides>
  <Notes>1</Notes>
  <HiddenSlides>0</HiddenSlides>
  <MMClips>0</MMClips>
  <ScaleCrop>false</ScaleCrop>
  <HeadingPairs>
    <vt:vector size="6" baseType="variant">
      <vt:variant>
        <vt:lpstr>已用的字体</vt:lpstr>
      </vt:variant>
      <vt:variant>
        <vt:i4>17</vt:i4>
      </vt:variant>
      <vt:variant>
        <vt:lpstr>主题</vt:lpstr>
      </vt:variant>
      <vt:variant>
        <vt:i4>7</vt:i4>
      </vt:variant>
      <vt:variant>
        <vt:lpstr>幻灯片标题</vt:lpstr>
      </vt:variant>
      <vt:variant>
        <vt:i4>23</vt:i4>
      </vt:variant>
    </vt:vector>
  </HeadingPairs>
  <TitlesOfParts>
    <vt:vector size="47" baseType="lpstr">
      <vt:lpstr>Arial</vt:lpstr>
      <vt:lpstr>宋体</vt:lpstr>
      <vt:lpstr>Wingdings</vt:lpstr>
      <vt:lpstr>Source Han Serif SC Bold</vt:lpstr>
      <vt:lpstr>Source Han Serif</vt:lpstr>
      <vt:lpstr>OPPOSans H</vt:lpstr>
      <vt:lpstr>华光粗黑_CNKI</vt:lpstr>
      <vt:lpstr>Source Han Sans CN Bold Bold</vt:lpstr>
      <vt:lpstr>Inter</vt:lpstr>
      <vt:lpstr>Segoe Print</vt:lpstr>
      <vt:lpstr>Wingdings</vt:lpstr>
      <vt:lpstr>Source Han Sans CN Normal</vt:lpstr>
      <vt:lpstr>等线</vt:lpstr>
      <vt:lpstr>微软雅黑</vt:lpstr>
      <vt:lpstr>Arial Unicode MS</vt:lpstr>
      <vt:lpstr>Calibri</vt:lpstr>
      <vt:lpstr>等线 Light</vt:lpstr>
      <vt:lpstr>Office 主题​​</vt:lpstr>
      <vt:lpstr>1_Office 主题​​</vt:lpstr>
      <vt:lpstr>2_Office 主题​​</vt:lpstr>
      <vt:lpstr>3_Office 主题​​</vt:lpstr>
      <vt:lpstr>4_Office 主题​​</vt:lpstr>
      <vt:lpstr>5_Office 主题​​</vt:lpstr>
      <vt:lpstr>6_Office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寒雪</cp:lastModifiedBy>
  <cp:revision>20</cp:revision>
  <dcterms:created xsi:type="dcterms:W3CDTF">2025-08-24T13:14:00Z</dcterms:created>
  <dcterms:modified xsi:type="dcterms:W3CDTF">2025-09-20T07:22:09Z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EDF941C9E4104B2BBC8CDD828EB07FCD_12</vt:lpwstr>
  </property>
  <property fmtid="{D5CDD505-2E9C-101B-9397-08002B2CF9AE}" pid="3" name="KSOProductBuildVer">
    <vt:lpwstr>2052-12.1.0.22529</vt:lpwstr>
  </property>
</Properties>
</file>